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0" r:id="rId2"/>
    <p:sldId id="311" r:id="rId3"/>
    <p:sldId id="312" r:id="rId4"/>
    <p:sldId id="313" r:id="rId5"/>
    <p:sldId id="314" r:id="rId6"/>
    <p:sldId id="315" r:id="rId7"/>
    <p:sldId id="316" r:id="rId8"/>
    <p:sldId id="317" r:id="rId9"/>
    <p:sldId id="318" r:id="rId10"/>
    <p:sldId id="319" r:id="rId11"/>
    <p:sldId id="320" r:id="rId12"/>
    <p:sldId id="321" r:id="rId13"/>
    <p:sldId id="322" r:id="rId14"/>
    <p:sldId id="323" r:id="rId15"/>
    <p:sldId id="324" r:id="rId16"/>
    <p:sldId id="325" r:id="rId17"/>
    <p:sldId id="326" r:id="rId18"/>
    <p:sldId id="327" r:id="rId19"/>
    <p:sldId id="328" r:id="rId20"/>
    <p:sldId id="329" r:id="rId21"/>
    <p:sldId id="330" r:id="rId22"/>
    <p:sldId id="331" r:id="rId23"/>
    <p:sldId id="332" r:id="rId24"/>
    <p:sldId id="333" r:id="rId25"/>
    <p:sldId id="334" r:id="rId26"/>
    <p:sldId id="335" r:id="rId27"/>
    <p:sldId id="336" r:id="rId28"/>
    <p:sldId id="337" r:id="rId29"/>
    <p:sldId id="338" r:id="rId30"/>
    <p:sldId id="339" r:id="rId31"/>
    <p:sldId id="340" r:id="rId32"/>
    <p:sldId id="341" r:id="rId33"/>
    <p:sldId id="342" r:id="rId34"/>
    <p:sldId id="343" r:id="rId35"/>
    <p:sldId id="344" r:id="rId36"/>
    <p:sldId id="345" r:id="rId37"/>
    <p:sldId id="346" r:id="rId38"/>
    <p:sldId id="347" r:id="rId39"/>
    <p:sldId id="348" r:id="rId40"/>
    <p:sldId id="349" r:id="rId41"/>
    <p:sldId id="350" r:id="rId42"/>
    <p:sldId id="351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7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93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0671D0-2BDB-45AF-A851-D661F6D3C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3E451CD-2A5A-4E46-AFCE-79644189A1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991DB95-3757-4C7E-9F81-5F60BF055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4EC4B4-1367-4D8E-98C3-AEEF96014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66ED29-C873-4543-B7E1-E79BD42C1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052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84F6BC-9C7D-44E3-8FB3-A5D3FEC50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DDFA137-9E72-4D4E-9A9B-9B642B1F51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D56E9F-9208-4121-85E1-3069D24C1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443664-6186-48C2-95DF-9567CE3B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8714A1-E3E5-42B3-B82F-97C26E3C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136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4496B09-4BEB-4AD3-BCC9-B01888D24C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5B18123-2CC5-4AFC-90FD-68FBE07BE8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13529F-3052-4090-BDE7-86EAB3196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9C83CC-6A2F-4599-A82B-3AA20D976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5489EC-BA6C-4295-ADF3-CF230364B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44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C2B7CF-4E40-4185-8260-B4FC838A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145DE7-F6E6-4997-8029-9B80694E3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5606A06-4FF1-422C-8D52-F4C6F4EC4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E736CE-F5D0-4002-ADD5-399C62910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5AE779-A848-4796-9479-123BA3A55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72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842B49-AEBD-4573-84CE-134E86D11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53F6D9-0132-470C-8C1F-99E53343B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E877F16-A63D-45E3-9E07-B99763F7E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784523-6B3B-4688-A33F-31D12B50A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A97AF9-930F-44FA-AE70-F46166F2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344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D1B7ED-3B4D-4CF3-9AF8-DCFA79455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C7095C-D1F3-448E-A163-D811235902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660A3BF-C8DE-4139-AE13-92B32F003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4B7D209-7CF1-481D-A144-80767B40C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1B842DF-EF65-4F50-B173-AF5777146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77E9F67-8E18-48D2-8851-11289DBE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490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E13AA4-4B3E-47CC-84F7-84A4A9120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16C2EB5-78BA-457C-B172-19C0A1917B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330350A-7A80-410B-9621-CD2213744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34978DF-27EF-44A3-8C76-B3143C030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9C3C9DE-74D8-4AC4-BC28-30DCC12920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458EBA5-17CA-4BCA-98D6-C529D9EE4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D42B907-DAD8-46DF-965D-0B85D9D61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47FE150-31C6-4D57-9A40-2BEEDE2DD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45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EDD412-A49B-4A60-BDA9-4DE98A6E7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6332180-815A-4A37-B56E-259D59B73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352E8DE-1155-454F-BB6A-7FB7A49FF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86F4679-CA96-4CE4-872E-B105DE6EB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11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0E88BB0-CD50-48ED-8CDC-08B1E4C22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5A81452-4D20-4FB6-84E4-002112616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6D58415-FB42-4A51-9C33-5FC3C862E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34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580E52-EBD8-4698-BC00-B913EC32D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80B661-234C-4994-93A0-D2B9787F9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3FEC5A4-924A-4780-B408-DFCD1F4C3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EEA3B6-18B1-4F03-81C0-729F3C08C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F8AFA4F-041E-4869-8D5B-C232A4DE7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4F7C73E-5593-4555-81D8-EE7DEC175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68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BDD2B-B107-4E97-B23F-240320E0B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0284E83-FF34-4A04-ACA2-5913DC0EFC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5989CA-DA16-41CF-9FD1-E3548A24AE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633ABB5-76C9-422A-B6D3-931B70C96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6AECAB4-441B-4BA1-9EB9-CE05AF6BB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F852E05-DB3B-4B02-9658-B1682F2DF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91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D0249F-5E6F-435B-8BA6-2A7715856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024CB9-05D5-4CEB-A431-24500E1B2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934E13-6B72-4799-A173-50AE9991F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E1671-358D-4BAB-9EB2-DC8D65251B89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D8DB70-5BC0-49E9-831B-FA9902663C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CCAF82-71F2-4F04-AEC5-AD970EB35F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89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BB7B41-7122-497A-A583-FEDA914639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4166"/>
            <a:ext cx="9144000" cy="3034834"/>
          </a:xfrm>
        </p:spPr>
        <p:txBody>
          <a:bodyPr>
            <a:normAutofit/>
          </a:bodyPr>
          <a:lstStyle/>
          <a:p>
            <a:r>
              <a:rPr lang="ru-RU" b="1" dirty="0"/>
              <a:t>Использование методов глубокого обучения в анализе временных рядов</a:t>
            </a: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961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i="1" dirty="0" err="1">
                <a:solidFill>
                  <a:srgbClr val="000000"/>
                </a:solidFill>
              </a:rPr>
              <a:t>Примечание</a:t>
            </a:r>
            <a:endParaRPr lang="ru-RU" altLang="ru-RU" sz="2000" dirty="0"/>
          </a:p>
          <a:p>
            <a:pPr lvl="0"/>
            <a:r>
              <a:rPr lang="ru-RU" sz="2000" dirty="0"/>
              <a:t>Операция conv-1d соответствует фильтрам с конечной импульсной характеристикой (КИХ) при цифровой обработке сигналов.</a:t>
            </a:r>
          </a:p>
          <a:p>
            <a:pPr lvl="0"/>
            <a:r>
              <a:rPr lang="ru-RU" sz="2000" u="sng" dirty="0"/>
              <a:t>Размер ядра фильтра</a:t>
            </a:r>
            <a:r>
              <a:rPr lang="ru-RU" sz="2000" dirty="0"/>
              <a:t> 𝐾 </a:t>
            </a:r>
            <a:r>
              <a:rPr lang="ru-RU" sz="2000" u="sng" dirty="0"/>
              <a:t> соответствует размеру  рецептивного поля в классическом подходе CNN.</a:t>
            </a:r>
            <a:endParaRPr lang="ru-RU" sz="2000" dirty="0"/>
          </a:p>
          <a:p>
            <a:pPr lvl="0"/>
            <a:r>
              <a:rPr lang="ru-RU" sz="2000" dirty="0"/>
              <a:t>В соответствии с предположениями пространственной инвариантности для стандартных CNN 2d CNN для изображения), временные CNN (1d CNN для временных рядов) предполагают, что отношения не зависят от времени - таким образом, можно использовать один и тот же набор весов фильтра на каждом временном </a:t>
            </a:r>
            <a:r>
              <a:rPr lang="ru-RU" sz="2000" dirty="0" smtClean="0"/>
              <a:t>шаге.</a:t>
            </a:r>
            <a:endParaRPr lang="ru-RU" sz="2000" dirty="0"/>
          </a:p>
          <a:p>
            <a:pPr lvl="0"/>
            <a:r>
              <a:rPr lang="ru-RU" sz="2000" dirty="0"/>
              <a:t>Размер ядра фильтра необходимо тщательно настроить, чтобы модель могла использовать всю важную историческую информацию.</a:t>
            </a:r>
          </a:p>
          <a:p>
            <a:pPr lvl="0"/>
            <a:r>
              <a:rPr lang="ru-RU" sz="2000" dirty="0"/>
              <a:t>Стоит отметить, что один </a:t>
            </a:r>
            <a:r>
              <a:rPr lang="ru-RU" sz="2000" dirty="0" smtClean="0"/>
              <a:t>слой </a:t>
            </a:r>
            <a:r>
              <a:rPr lang="ru-RU" sz="2000" dirty="0"/>
              <a:t>CNN эквивалентен модели авторегрессии (AR).</a:t>
            </a: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44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0375" y="447224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r>
              <a:rPr lang="en-US" sz="4000" b="1" dirty="0" smtClean="0"/>
              <a:t>. </a:t>
            </a:r>
            <a:r>
              <a:rPr lang="ru-RU" sz="4000" b="1" dirty="0" smtClean="0"/>
              <a:t>Расширенная свертка</a:t>
            </a:r>
            <a:endParaRPr lang="ru-RU" sz="4000" b="1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968" y="1310052"/>
            <a:ext cx="6651192" cy="257577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/>
          <a:srcRect t="7110"/>
          <a:stretch/>
        </p:blipFill>
        <p:spPr>
          <a:xfrm>
            <a:off x="4443813" y="3783032"/>
            <a:ext cx="7256698" cy="289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8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endParaRPr lang="ru-RU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67469" y="717846"/>
                <a:ext cx="11374451" cy="6140153"/>
              </a:xfrm>
            </p:spPr>
            <p:txBody>
              <a:bodyPr>
                <a:noAutofit/>
              </a:bodyPr>
              <a:lstStyle/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800" dirty="0" smtClean="0"/>
                  <a:t>1d свертку можно описать как</a:t>
                </a:r>
                <a:endParaRPr lang="ru-RU" sz="1800" dirty="0"/>
              </a:p>
              <a:p>
                <a:pPr marL="0" indent="0"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8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1800" dirty="0"/>
              </a:p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ru-RU" sz="1800" dirty="0" smtClean="0"/>
                  <a:t>где</a:t>
                </a:r>
                <a:r>
                  <a:rPr lang="en-US" sz="1800" dirty="0" smtClean="0"/>
                  <a:t>: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/>
                  <a:t> вектор весов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 err="1"/>
                  <a:t>размер</a:t>
                </a:r>
                <a:r>
                  <a:rPr lang="en-US" sz="1800" dirty="0"/>
                  <a:t> </a:t>
                </a:r>
                <a:r>
                  <a:rPr lang="en-US" sz="1800" dirty="0" err="1" smtClean="0"/>
                  <a:t>ядра</a:t>
                </a:r>
                <a:r>
                  <a:rPr lang="en-US" sz="1800" dirty="0" smtClean="0"/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800" dirty="0"/>
                  <a:t> это входной вектор</a:t>
                </a:r>
                <a:r>
                  <a:rPr lang="en-US" sz="1800" dirty="0" smtClean="0"/>
                  <a:t>,</a:t>
                </a:r>
                <a:br>
                  <a:rPr lang="en-US" sz="1800" dirty="0" smtClean="0"/>
                </a:br>
                <a:r>
                  <a:rPr lang="en-US" sz="1800" dirty="0" smtClean="0"/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800" dirty="0"/>
                  <a:t> - размер ввода, а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dirty="0"/>
                  <a:t>,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1">
                        <a:latin typeface="Cambria Math" panose="02040503050406030204" pitchFamily="18" charset="0"/>
                      </a:rPr>
                      <m:t>𝐤</m:t>
                    </m:r>
                  </m:oMath>
                </a14:m>
                <a:r>
                  <a:rPr lang="en-US" sz="1800" dirty="0"/>
                  <a:t> матрица свертки. </a:t>
                </a:r>
                <a:endParaRPr lang="ru-RU" sz="1800" dirty="0"/>
              </a:p>
              <a:p>
                <a:pPr marL="0" indent="0"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9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 smtClean="0"/>
              </a:p>
              <a:p>
                <a:pPr marL="0" indent="0"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𝐤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ru-RU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ru-RU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9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/>
                                    <m:e/>
                                    <m:e/>
                                    <m:e/>
                                    <m:e/>
                                    <m:e/>
                                    <m:e/>
                                    <m:e/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ru-RU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ru-RU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+…+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+…+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+…+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−1−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+…+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ru-RU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ru-RU" sz="1800" dirty="0"/>
              </a:p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800" dirty="0"/>
                  <a:t>Пример 1-го </a:t>
                </a:r>
                <a:r>
                  <a:rPr lang="en-US" sz="1800" dirty="0" smtClean="0"/>
                  <a:t>свертка</a:t>
                </a:r>
              </a:p>
              <a:p>
                <a:pPr marL="0" lvl="0" indent="0" algn="l" rtl="0" eaLnBrk="0" fontAlgn="base" hangingPunct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ru-RU" altLang="ru-RU" sz="1800" dirty="0" err="1"/>
                  <a:t>Примечание</a:t>
                </a:r>
                <a:r>
                  <a:rPr lang="ru-RU" altLang="ru-RU" sz="1800" dirty="0"/>
                  <a:t>:</a:t>
                </a:r>
                <a:r>
                  <a:rPr lang="en-US" altLang="ru-RU" sz="1800" dirty="0"/>
                  <a:t> </a:t>
                </a:r>
                <a:r>
                  <a:rPr lang="ru-RU" altLang="ru-RU" sz="1800" dirty="0" err="1"/>
                  <a:t>В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фильтр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ядро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размер</a:t>
                </a:r>
                <a:r>
                  <a:rPr lang="ru-RU" altLang="ru-RU" sz="1800" dirty="0"/>
                  <a:t> 𝐾 </a:t>
                </a:r>
                <a:r>
                  <a:rPr lang="ru-RU" altLang="ru-RU" sz="1800" dirty="0" err="1"/>
                  <a:t>соответствует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к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в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восприимчивый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поле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размер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в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классический</a:t>
                </a:r>
                <a:r>
                  <a:rPr lang="ru-RU" altLang="ru-RU" sz="1800" dirty="0"/>
                  <a:t> CNN </a:t>
                </a:r>
                <a:r>
                  <a:rPr lang="ru-RU" altLang="ru-RU" sz="1800" dirty="0" err="1"/>
                  <a:t>подход</a:t>
                </a:r>
                <a:r>
                  <a:rPr lang="ru-RU" altLang="ru-RU" sz="1800" dirty="0"/>
                  <a:t>.</a:t>
                </a:r>
              </a:p>
              <a:p>
                <a:pPr marL="0" lvl="0" indent="0" algn="l" rtl="0" eaLnBrk="0" fontAlgn="base" hangingPunct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ru-RU" altLang="ru-RU" sz="1800" dirty="0">
                  <a:latin typeface="Arial" panose="020B0604020202020204" pitchFamily="34" charset="0"/>
                </a:endParaRPr>
              </a:p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ru-RU" sz="1800" dirty="0"/>
              </a:p>
              <a:p>
                <a:pPr algn="l" rtl="0" eaLnBrk="0" fontAlgn="base" hangingPunct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ru-RU" altLang="ru-RU" sz="18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7469" y="717846"/>
                <a:ext cx="11374451" cy="6140153"/>
              </a:xfrm>
              <a:blipFill>
                <a:blip r:embed="rId2"/>
                <a:stretch>
                  <a:fillRect l="-429" t="-596" r="-3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06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Помимо 1d свертки, </a:t>
            </a:r>
            <a:r>
              <a:rPr lang="en-US" sz="2000" dirty="0" err="1" smtClean="0"/>
              <a:t>также</a:t>
            </a:r>
            <a:r>
              <a:rPr lang="en-US" sz="2000" dirty="0" smtClean="0"/>
              <a:t> </a:t>
            </a:r>
            <a:r>
              <a:rPr lang="en-US" sz="2000" dirty="0"/>
              <a:t>может </a:t>
            </a:r>
            <a:r>
              <a:rPr lang="en-US" sz="2000" dirty="0" err="1"/>
              <a:t>быть</a:t>
            </a:r>
            <a:r>
              <a:rPr lang="en-US" sz="2000" dirty="0"/>
              <a:t> </a:t>
            </a:r>
            <a:r>
              <a:rPr lang="en-US" sz="2000" b="1" dirty="0" smtClean="0"/>
              <a:t>1-</a:t>
            </a:r>
            <a:r>
              <a:rPr lang="en-US" sz="2000" b="1" dirty="0"/>
              <a:t>d</a:t>
            </a:r>
            <a:r>
              <a:rPr lang="en-US" sz="2000" b="1" dirty="0" smtClean="0"/>
              <a:t> </a:t>
            </a:r>
            <a:r>
              <a:rPr lang="en-US" sz="2000" b="1" dirty="0"/>
              <a:t>пул</a:t>
            </a:r>
            <a:r>
              <a:rPr lang="en-US" sz="2000" dirty="0"/>
              <a:t>.</a:t>
            </a:r>
            <a:endParaRPr lang="ru-RU" altLang="ru-RU" sz="16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75" y="1102910"/>
            <a:ext cx="3714750" cy="316230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877631" y="136558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</a:rPr>
              <a:t>Помимо 1d свертки, </a:t>
            </a:r>
            <a:r>
              <a:rPr lang="en-US" dirty="0" err="1" smtClean="0">
                <a:solidFill>
                  <a:srgbClr val="000000"/>
                </a:solidFill>
              </a:rPr>
              <a:t>также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может быть </a:t>
            </a:r>
            <a:r>
              <a:rPr lang="en-US" b="1" dirty="0">
                <a:solidFill>
                  <a:srgbClr val="000000"/>
                </a:solidFill>
              </a:rPr>
              <a:t>глобальный пул</a:t>
            </a:r>
            <a:r>
              <a:rPr lang="en-US" dirty="0">
                <a:solidFill>
                  <a:srgbClr val="000000"/>
                </a:solidFill>
              </a:rPr>
              <a:t>.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b="1" dirty="0">
                <a:solidFill>
                  <a:srgbClr val="000000"/>
                </a:solidFill>
              </a:rPr>
              <a:t>Средний глобальный пул</a:t>
            </a:r>
            <a:r>
              <a:rPr lang="en-US" dirty="0">
                <a:solidFill>
                  <a:srgbClr val="000000"/>
                </a:solidFill>
              </a:rPr>
              <a:t> используется везде в 1d-cnn, однако вы можете попробовать использовать в качестве </a:t>
            </a:r>
            <a:r>
              <a:rPr lang="en-US" dirty="0" err="1">
                <a:solidFill>
                  <a:srgbClr val="000000"/>
                </a:solidFill>
              </a:rPr>
              <a:t>глобального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-</a:t>
            </a:r>
            <a:r>
              <a:rPr lang="en-US" dirty="0" err="1" smtClean="0">
                <a:solidFill>
                  <a:srgbClr val="000000"/>
                </a:solidFill>
              </a:rPr>
              <a:t>максимальн</a:t>
            </a:r>
            <a:r>
              <a:rPr lang="ru-RU" dirty="0" err="1" smtClean="0">
                <a:solidFill>
                  <a:srgbClr val="000000"/>
                </a:solidFill>
              </a:rPr>
              <a:t>ый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пул</a:t>
            </a:r>
            <a:r>
              <a:rPr lang="ru-RU" dirty="0" err="1" smtClean="0">
                <a:solidFill>
                  <a:srgbClr val="000000"/>
                </a:solidFill>
              </a:rPr>
              <a:t>инг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</a:rPr>
              <a:t>или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flatten и другие слои вместо них.</a:t>
            </a:r>
          </a:p>
          <a:p>
            <a:pPr algn="l" rtl="0"/>
            <a:r>
              <a:rPr lang="en-US" dirty="0">
                <a:solidFill>
                  <a:srgbClr val="000000"/>
                </a:solidFill>
              </a:rPr>
              <a:t>Пример глобального среднего пула (альтернатива сглаженному слою).</a:t>
            </a:r>
            <a:endParaRPr lang="en-US" b="0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118" y="3038475"/>
            <a:ext cx="439102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9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dirty="0" smtClean="0"/>
              <a:t>П</a:t>
            </a:r>
            <a:r>
              <a:rPr lang="en-US" sz="2000" dirty="0" err="1" smtClean="0"/>
              <a:t>ример</a:t>
            </a:r>
            <a:r>
              <a:rPr lang="en-US" sz="2000" dirty="0" smtClean="0"/>
              <a:t> </a:t>
            </a:r>
            <a:r>
              <a:rPr lang="en-US" sz="2000" dirty="0"/>
              <a:t>1-мерной свёрточной сети с </a:t>
            </a:r>
            <a:r>
              <a:rPr lang="en-US" sz="2000" dirty="0" err="1" smtClean="0"/>
              <a:t>dropput</a:t>
            </a:r>
            <a:r>
              <a:rPr lang="en-US" sz="2000" dirty="0" smtClean="0"/>
              <a:t> </a:t>
            </a:r>
            <a:r>
              <a:rPr lang="en-US" sz="2000" dirty="0"/>
              <a:t>входа</a:t>
            </a:r>
            <a:endParaRPr lang="ru-RU" altLang="ru-RU" sz="12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16" y="1302417"/>
            <a:ext cx="9846492" cy="447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60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r>
              <a:rPr lang="en-US" sz="4000" b="1" dirty="0" smtClean="0"/>
              <a:t>. </a:t>
            </a:r>
            <a:r>
              <a:rPr lang="en-US" sz="4000" b="1" dirty="0"/>
              <a:t>1д </a:t>
            </a:r>
            <a:r>
              <a:rPr lang="en-US" sz="4000" b="1" dirty="0" err="1"/>
              <a:t>ResNet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algn="l" rtl="0"/>
            <a:r>
              <a:rPr lang="en-US" sz="2000" i="1" dirty="0" err="1" smtClean="0"/>
              <a:t>Примечание</a:t>
            </a:r>
            <a:endParaRPr lang="en-US" sz="2000" i="1" dirty="0" smtClean="0"/>
          </a:p>
          <a:p>
            <a:pPr lvl="0"/>
            <a:r>
              <a:rPr lang="ru-RU" sz="2000" u="sng" dirty="0"/>
              <a:t>Большинство </a:t>
            </a:r>
            <a:r>
              <a:rPr lang="ru-RU" sz="2000" b="1" u="sng" dirty="0"/>
              <a:t>подходов</a:t>
            </a:r>
            <a:r>
              <a:rPr lang="ru-RU" sz="2000" u="sng" dirty="0"/>
              <a:t> к  </a:t>
            </a:r>
            <a:r>
              <a:rPr lang="ru-RU" sz="2000" b="1" u="sng" dirty="0"/>
              <a:t>регуляризации</a:t>
            </a:r>
            <a:r>
              <a:rPr lang="ru-RU" sz="2000" u="sng" dirty="0"/>
              <a:t>  из 2d-сверток применимы к сетям 1-мерных временных рядов, например: </a:t>
            </a:r>
            <a:endParaRPr lang="en-US" sz="2000" u="sng" dirty="0" smtClean="0"/>
          </a:p>
          <a:p>
            <a:pPr lvl="1"/>
            <a:r>
              <a:rPr lang="ru-RU" dirty="0" err="1" smtClean="0"/>
              <a:t>dropput</a:t>
            </a:r>
            <a:r>
              <a:rPr lang="ru-RU" dirty="0"/>
              <a:t>,</a:t>
            </a:r>
          </a:p>
          <a:p>
            <a:pPr lvl="1"/>
            <a:r>
              <a:rPr lang="ru-RU" dirty="0"/>
              <a:t>пропущенные соединения,</a:t>
            </a:r>
          </a:p>
          <a:p>
            <a:pPr lvl="1"/>
            <a:r>
              <a:rPr lang="ru-RU" dirty="0"/>
              <a:t>пакетная нормализация,</a:t>
            </a:r>
          </a:p>
          <a:p>
            <a:pPr lvl="1"/>
            <a:r>
              <a:rPr lang="ru-RU" dirty="0"/>
              <a:t>1x1-свертки и прочее.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096" y="2527435"/>
            <a:ext cx="6772626" cy="144342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307975" y="522573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Пример </a:t>
            </a:r>
            <a:r>
              <a:rPr lang="en-US" b="1" dirty="0">
                <a:solidFill>
                  <a:srgbClr val="000000"/>
                </a:solidFill>
                <a:latin typeface="georgia" panose="02040502050405020303" pitchFamily="18" charset="0"/>
              </a:rPr>
              <a:t>1d </a:t>
            </a:r>
            <a:r>
              <a:rPr lang="en-US" b="1" dirty="0" err="1" smtClean="0">
                <a:solidFill>
                  <a:srgbClr val="000000"/>
                </a:solidFill>
                <a:latin typeface="georgia" panose="02040502050405020303" pitchFamily="18" charset="0"/>
              </a:rPr>
              <a:t>много</a:t>
            </a:r>
            <a:r>
              <a:rPr lang="ru-RU" b="1" dirty="0" smtClean="0">
                <a:solidFill>
                  <a:srgbClr val="000000"/>
                </a:solidFill>
                <a:latin typeface="georgia" panose="02040502050405020303" pitchFamily="18" charset="0"/>
              </a:rPr>
              <a:t>мерный</a:t>
            </a:r>
            <a:r>
              <a:rPr lang="en-US" b="1" dirty="0" smtClean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georgia" panose="02040502050405020303" pitchFamily="18" charset="0"/>
              </a:rPr>
              <a:t>ResNet</a:t>
            </a:r>
            <a:r>
              <a:rPr lang="en-US" b="1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georgia" panose="02040502050405020303" pitchFamily="18" charset="0"/>
              </a:rPr>
              <a:t/>
            </a:r>
            <a:br>
              <a:rPr lang="en-US" b="1" dirty="0" smtClean="0">
                <a:solidFill>
                  <a:srgbClr val="000000"/>
                </a:solidFill>
                <a:latin typeface="georgia" panose="02040502050405020303" pitchFamily="18" charset="0"/>
              </a:rPr>
            </a:b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для 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классификация временных рядов.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826" y="3905988"/>
            <a:ext cx="5707526" cy="2536678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765175" y="3531920"/>
            <a:ext cx="39842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 err="1"/>
              <a:t>Пример</a:t>
            </a:r>
            <a:r>
              <a:rPr lang="en-US" sz="2000" dirty="0"/>
              <a:t> </a:t>
            </a:r>
            <a:r>
              <a:rPr lang="en-US" sz="2000" b="1" dirty="0" smtClean="0"/>
              <a:t>1</a:t>
            </a:r>
            <a:r>
              <a:rPr lang="en-US" sz="2000" b="1" dirty="0"/>
              <a:t>d</a:t>
            </a:r>
            <a:r>
              <a:rPr lang="en-US" sz="2000" b="1" dirty="0" smtClean="0"/>
              <a:t> </a:t>
            </a:r>
            <a:r>
              <a:rPr lang="en-US" sz="2000" b="1" dirty="0" err="1"/>
              <a:t>ResNet</a:t>
            </a:r>
            <a:r>
              <a:rPr lang="en-US" sz="2000" b="1" dirty="0"/>
              <a:t> </a:t>
            </a:r>
            <a:r>
              <a:rPr lang="en-US" sz="2000" dirty="0" smtClean="0"/>
              <a:t>для</a:t>
            </a:r>
            <a:br>
              <a:rPr lang="en-US" sz="2000" dirty="0" smtClean="0"/>
            </a:br>
            <a:r>
              <a:rPr lang="en-US" sz="2000" dirty="0" smtClean="0"/>
              <a:t> </a:t>
            </a:r>
            <a:r>
              <a:rPr lang="en-US" sz="2000" dirty="0"/>
              <a:t>классификация временных рядов.</a:t>
            </a:r>
            <a:endParaRPr lang="ru-RU" altLang="ru-RU" sz="1050" dirty="0"/>
          </a:p>
        </p:txBody>
      </p:sp>
    </p:spTree>
    <p:extLst>
      <p:ext uri="{BB962C8B-B14F-4D97-AF65-F5344CB8AC3E}">
        <p14:creationId xmlns:p14="http://schemas.microsoft.com/office/powerpoint/2010/main" val="316533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31" y="177119"/>
            <a:ext cx="11151977" cy="540728"/>
          </a:xfrm>
        </p:spPr>
        <p:txBody>
          <a:bodyPr>
            <a:noAutofit/>
          </a:bodyPr>
          <a:lstStyle/>
          <a:p>
            <a:pPr algn="l" rtl="0"/>
            <a:r>
              <a:rPr lang="ru-RU" sz="3600" b="1" dirty="0" smtClean="0"/>
              <a:t>1-мерная </a:t>
            </a:r>
            <a:r>
              <a:rPr lang="ru-RU" sz="3600" b="1" dirty="0" err="1" smtClean="0"/>
              <a:t>сверточная</a:t>
            </a:r>
            <a:r>
              <a:rPr lang="ru-RU" sz="3600" b="1" dirty="0" smtClean="0"/>
              <a:t> нейронная сеть</a:t>
            </a:r>
            <a:r>
              <a:rPr lang="en-US" sz="3600" b="1" dirty="0" smtClean="0"/>
              <a:t>. </a:t>
            </a:r>
            <a:r>
              <a:rPr lang="en-US" sz="3600" b="1" dirty="0" err="1" smtClean="0"/>
              <a:t>InceptionTime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algn="l" rtl="0"/>
            <a:r>
              <a:rPr lang="en-US" dirty="0" err="1"/>
              <a:t>Пример</a:t>
            </a:r>
            <a:r>
              <a:rPr lang="en-US" dirty="0"/>
              <a:t> </a:t>
            </a:r>
            <a:r>
              <a:rPr lang="en-US" b="1" dirty="0" smtClean="0"/>
              <a:t>1d </a:t>
            </a:r>
            <a:r>
              <a:rPr lang="en-US" b="1" dirty="0" err="1"/>
              <a:t>InceptionTime</a:t>
            </a:r>
            <a:r>
              <a:rPr lang="en-US" b="1" dirty="0"/>
              <a:t> </a:t>
            </a:r>
            <a:r>
              <a:rPr lang="en-US" dirty="0" err="1" smtClean="0"/>
              <a:t>для</a:t>
            </a:r>
            <a:r>
              <a:rPr lang="en-US" dirty="0" smtClean="0"/>
              <a:t> </a:t>
            </a:r>
            <a:r>
              <a:rPr lang="en-US" dirty="0"/>
              <a:t>классификации временных рядов.</a:t>
            </a:r>
            <a:endParaRPr lang="en-US" sz="2000" u="sng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75" y="1346200"/>
            <a:ext cx="6646178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13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8"/>
            <a:ext cx="10883781" cy="1054781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r>
              <a:rPr lang="en-US" sz="4000" b="1" dirty="0" smtClean="0"/>
              <a:t>. </a:t>
            </a:r>
            <a:br>
              <a:rPr lang="en-US" sz="4000" b="1" dirty="0" smtClean="0"/>
            </a:br>
            <a:r>
              <a:rPr lang="en-US" sz="4000" b="1" dirty="0" smtClean="0"/>
              <a:t>Пример с </a:t>
            </a:r>
            <a:r>
              <a:rPr lang="en-US" sz="4000" b="1" dirty="0" err="1" smtClean="0"/>
              <a:t>выбором</a:t>
            </a:r>
            <a:r>
              <a:rPr lang="en-US" sz="4000" b="1" dirty="0" smtClean="0"/>
              <a:t> </a:t>
            </a:r>
            <a:r>
              <a:rPr lang="ru-RU" sz="4000" b="1" dirty="0" smtClean="0"/>
              <a:t>признаков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1367518"/>
            <a:ext cx="11374451" cy="5490481"/>
          </a:xfrm>
        </p:spPr>
        <p:txBody>
          <a:bodyPr>
            <a:noAutofit/>
          </a:bodyPr>
          <a:lstStyle/>
          <a:p>
            <a:pPr lvl="0"/>
            <a:r>
              <a:rPr lang="ru-RU" sz="2000" dirty="0"/>
              <a:t>В некоторых случаях  </a:t>
            </a:r>
            <a:r>
              <a:rPr lang="ru-RU" sz="2000" u="sng" dirty="0" smtClean="0"/>
              <a:t> </a:t>
            </a:r>
            <a:r>
              <a:rPr lang="ru-RU" sz="2000" u="sng" dirty="0"/>
              <a:t>вход </a:t>
            </a:r>
            <a:r>
              <a:rPr lang="ru-RU" sz="2000" u="sng" dirty="0" smtClean="0"/>
              <a:t>сети может </a:t>
            </a:r>
            <a:r>
              <a:rPr lang="ru-RU" sz="2000" u="sng" dirty="0"/>
              <a:t>быть сформирован с помощью извлечения некоторой </a:t>
            </a:r>
            <a:r>
              <a:rPr lang="ru-RU" sz="2000" u="sng" dirty="0" smtClean="0"/>
              <a:t>признаков </a:t>
            </a:r>
            <a:r>
              <a:rPr lang="ru-RU" sz="2000" u="sng" dirty="0"/>
              <a:t>из временного </a:t>
            </a:r>
            <a:r>
              <a:rPr lang="ru-RU" sz="2000" u="sng" dirty="0" smtClean="0"/>
              <a:t>ряда</a:t>
            </a:r>
            <a:r>
              <a:rPr lang="ru-RU" sz="2000" dirty="0" smtClean="0"/>
              <a:t>.</a:t>
            </a:r>
            <a:endParaRPr lang="ru-RU" sz="2000" dirty="0"/>
          </a:p>
          <a:p>
            <a:pPr lvl="0"/>
            <a:r>
              <a:rPr lang="ru-RU" sz="2000" dirty="0" smtClean="0"/>
              <a:t>Сами </a:t>
            </a:r>
            <a:r>
              <a:rPr lang="ru-RU" sz="2000" dirty="0"/>
              <a:t>данные могут быть объединены с их спектром, декомпозицией и другими преобразованиями.</a:t>
            </a:r>
          </a:p>
          <a:p>
            <a:pPr lvl="0"/>
            <a:r>
              <a:rPr lang="ru-RU" sz="2000" dirty="0"/>
              <a:t>В этом случае в качестве первого слоя могут применяться так называемые локальные свертки.</a:t>
            </a:r>
          </a:p>
          <a:p>
            <a:pPr lvl="0"/>
            <a:r>
              <a:rPr lang="ru-RU" sz="2000" dirty="0" smtClean="0"/>
              <a:t>Пример </a:t>
            </a:r>
            <a:r>
              <a:rPr lang="ru-RU" sz="2000" b="1" dirty="0" smtClean="0"/>
              <a:t>выбора </a:t>
            </a:r>
            <a:r>
              <a:rPr lang="ru-RU" sz="2000" b="1" dirty="0"/>
              <a:t>функции для слоя локальной свертки.</a:t>
            </a:r>
            <a:endParaRPr 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400" y="3156679"/>
            <a:ext cx="5892800" cy="327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7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0375" y="312737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r>
              <a:rPr lang="en-US" sz="4000" b="1" dirty="0" smtClean="0"/>
              <a:t>. </a:t>
            </a:r>
            <a:r>
              <a:rPr lang="ru-RU" sz="4000" b="1" dirty="0" smtClean="0"/>
              <a:t>Расширенная свертка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7975" y="1040130"/>
            <a:ext cx="11374451" cy="5687225"/>
          </a:xfrm>
        </p:spPr>
        <p:txBody>
          <a:bodyPr>
            <a:noAutofit/>
          </a:bodyPr>
          <a:lstStyle/>
          <a:p>
            <a:pPr lvl="0"/>
            <a:r>
              <a:rPr lang="ru-RU" sz="2000" dirty="0"/>
              <a:t>Стандартные 1d-сверточные слои могут быть </a:t>
            </a:r>
            <a:r>
              <a:rPr lang="ru-RU" sz="2000" dirty="0" smtClean="0"/>
              <a:t>вычислительно-сложными </a:t>
            </a:r>
            <a:r>
              <a:rPr lang="ru-RU" sz="2000" dirty="0"/>
              <a:t>задачами, если долгосрочные зависимости значительны.</a:t>
            </a:r>
          </a:p>
          <a:p>
            <a:pPr lvl="1"/>
            <a:r>
              <a:rPr lang="ru-RU" sz="2000" dirty="0"/>
              <a:t>Количество параметров напрямую зависит от размера </a:t>
            </a:r>
            <a:r>
              <a:rPr lang="ru-RU" sz="2000" dirty="0" smtClean="0"/>
              <a:t>рецептивного </a:t>
            </a:r>
            <a:r>
              <a:rPr lang="ru-RU" sz="2000" dirty="0"/>
              <a:t>поля.</a:t>
            </a:r>
          </a:p>
          <a:p>
            <a:pPr lvl="0"/>
            <a:r>
              <a:rPr lang="ru-RU" sz="2000" u="sng" dirty="0"/>
              <a:t>Чтобы преодолеть проблему размера рецептивного</a:t>
            </a:r>
            <a:r>
              <a:rPr lang="ru-RU" sz="2000" u="sng" dirty="0" smtClean="0"/>
              <a:t> </a:t>
            </a:r>
            <a:r>
              <a:rPr lang="ru-RU" sz="2000" u="sng" dirty="0"/>
              <a:t>поля и </a:t>
            </a:r>
            <a:r>
              <a:rPr lang="ru-RU" sz="2000" u="sng" dirty="0" smtClean="0"/>
              <a:t>обрабатывать </a:t>
            </a:r>
            <a:r>
              <a:rPr lang="ru-RU" sz="2000" u="sng" dirty="0"/>
              <a:t>долгосрочные зависимости, применяются расширенные сверточные слои.</a:t>
            </a:r>
            <a:endParaRPr lang="ru-RU" sz="2000" dirty="0"/>
          </a:p>
          <a:p>
            <a:pPr lvl="0"/>
            <a:r>
              <a:rPr lang="ru-RU" sz="2000" i="1" dirty="0"/>
              <a:t>Расширенная свертка позволяет увеличить </a:t>
            </a:r>
            <a:r>
              <a:rPr lang="ru-RU" sz="2000" i="1" dirty="0" smtClean="0"/>
              <a:t>рецептивное </a:t>
            </a:r>
            <a:r>
              <a:rPr lang="ru-RU" sz="2000" i="1" dirty="0"/>
              <a:t>поле без нарушения последовательности </a:t>
            </a:r>
            <a:r>
              <a:rPr lang="ru-RU" sz="2000" i="1" dirty="0" smtClean="0"/>
              <a:t>временного ряда, </a:t>
            </a:r>
            <a:r>
              <a:rPr lang="ru-RU" sz="2000" i="1" dirty="0"/>
              <a:t>но за счет увеличения глубины сети.</a:t>
            </a:r>
            <a:endParaRPr lang="ru-RU" sz="2000" dirty="0"/>
          </a:p>
          <a:p>
            <a:pPr lvl="0"/>
            <a:r>
              <a:rPr lang="ru-RU" sz="2000" dirty="0"/>
              <a:t>В простой каузальной свертке на графике ниже вы можете видеть, что только 5 последних временных шагов могут повлиять на выделенный результат.</a:t>
            </a:r>
          </a:p>
          <a:p>
            <a:pPr lvl="0"/>
            <a:r>
              <a:rPr lang="ru-RU" sz="2000" dirty="0" smtClean="0"/>
              <a:t>Расширение свертки позволяет </a:t>
            </a:r>
            <a:r>
              <a:rPr lang="ru-RU" sz="2000" i="1" dirty="0" smtClean="0"/>
              <a:t>рецептивному</a:t>
            </a:r>
            <a:r>
              <a:rPr lang="ru-RU" sz="2000" dirty="0" smtClean="0"/>
              <a:t> </a:t>
            </a:r>
            <a:r>
              <a:rPr lang="ru-RU" sz="2000" dirty="0"/>
              <a:t>полю экспоненциально увеличиваться в зависимости от глубины сверточного слоя</a:t>
            </a:r>
            <a:r>
              <a:rPr lang="ru-RU" sz="2000" dirty="0" smtClean="0"/>
              <a:t>.</a:t>
            </a:r>
            <a:endParaRPr lang="en-US" sz="2000" dirty="0" smtClean="0"/>
          </a:p>
          <a:p>
            <a:pPr lvl="1"/>
            <a:r>
              <a:rPr lang="ru-RU" sz="1600" dirty="0" smtClean="0"/>
              <a:t>Однако, надо понимать, что свертка не должна нарушать теорему Котельникова</a:t>
            </a:r>
            <a:endParaRPr lang="ru-RU" sz="16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575" y="4954762"/>
            <a:ext cx="4914558" cy="190323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105" y="4980186"/>
            <a:ext cx="4376750" cy="187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18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0375" y="356852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r>
              <a:rPr lang="en-US" sz="4000" b="1" dirty="0" smtClean="0"/>
              <a:t>. </a:t>
            </a:r>
            <a:r>
              <a:rPr lang="ru-RU" sz="4000" b="1" dirty="0" smtClean="0"/>
              <a:t>Расширенная свертка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1230593"/>
            <a:ext cx="11374451" cy="5627405"/>
          </a:xfrm>
        </p:spPr>
        <p:txBody>
          <a:bodyPr>
            <a:noAutofit/>
          </a:bodyPr>
          <a:lstStyle/>
          <a:p>
            <a:pPr algn="l" rtl="0"/>
            <a:r>
              <a:rPr lang="ru-RU" sz="2000" dirty="0" smtClean="0"/>
              <a:t>Также может быть </a:t>
            </a:r>
            <a:r>
              <a:rPr lang="en-US" sz="2000" u="sng" dirty="0" err="1" smtClean="0"/>
              <a:t>двунаправленн</a:t>
            </a:r>
            <a:r>
              <a:rPr lang="ru-RU" sz="2000" u="sng" dirty="0" err="1" smtClean="0"/>
              <a:t>ая</a:t>
            </a:r>
            <a:r>
              <a:rPr lang="ru-RU" sz="2000" u="sng" dirty="0" smtClean="0"/>
              <a:t> расширенная свертка. </a:t>
            </a:r>
            <a:endParaRPr lang="en-US" sz="16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584" y="1822053"/>
            <a:ext cx="9374392" cy="1988568"/>
          </a:xfrm>
          <a:prstGeom prst="rect">
            <a:avLst/>
          </a:prstGeom>
        </p:spPr>
      </p:pic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463721" y="3810622"/>
            <a:ext cx="7311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Пример многомасштабного </a:t>
            </a:r>
            <a:r>
              <a:rPr lang="en-US" dirty="0" err="1">
                <a:solidFill>
                  <a:srgbClr val="000000"/>
                </a:solidFill>
                <a:latin typeface="georgia" panose="02040502050405020303" pitchFamily="18" charset="0"/>
              </a:rPr>
              <a:t>предсказания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georgia" panose="02040502050405020303" pitchFamily="18" charset="0"/>
              </a:rPr>
              <a:t>расширенной </a:t>
            </a:r>
            <a:r>
              <a:rPr lang="en-US" dirty="0" err="1" smtClean="0">
                <a:solidFill>
                  <a:srgbClr val="000000"/>
                </a:solidFill>
                <a:latin typeface="georgia" panose="02040502050405020303" pitchFamily="18" charset="0"/>
              </a:rPr>
              <a:t>свертк</a:t>
            </a:r>
            <a:r>
              <a:rPr lang="ru-RU" dirty="0" smtClean="0">
                <a:solidFill>
                  <a:srgbClr val="000000"/>
                </a:solidFill>
                <a:latin typeface="georgia" panose="02040502050405020303" pitchFamily="18" charset="0"/>
              </a:rPr>
              <a:t>ой</a:t>
            </a:r>
            <a:endParaRPr lang="ru-RU" dirty="0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584" y="4252110"/>
            <a:ext cx="7959726" cy="234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rmAutofit fontScale="90000"/>
          </a:bodyPr>
          <a:lstStyle/>
          <a:p>
            <a:pPr algn="l" rtl="0"/>
            <a:r>
              <a:rPr lang="ru-RU" b="1" dirty="0" err="1" smtClean="0"/>
              <a:t>Полносвязная</a:t>
            </a:r>
            <a:r>
              <a:rPr lang="ru-RU" b="1" dirty="0" smtClean="0"/>
              <a:t> сеть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algn="l" rtl="0"/>
            <a:r>
              <a:rPr lang="en-US" sz="2000" b="1" dirty="0" err="1" smtClean="0"/>
              <a:t>Полностью</a:t>
            </a:r>
            <a:r>
              <a:rPr lang="en-US" sz="2000" b="1" dirty="0" smtClean="0"/>
              <a:t> </a:t>
            </a:r>
            <a:r>
              <a:rPr lang="ru-RU" sz="2000" b="1" dirty="0" smtClean="0"/>
              <a:t>связанная</a:t>
            </a:r>
            <a:r>
              <a:rPr lang="en-US" sz="2000" b="1" dirty="0" smtClean="0"/>
              <a:t> </a:t>
            </a:r>
            <a:r>
              <a:rPr lang="en-US" sz="2000" b="1" dirty="0"/>
              <a:t>сеть</a:t>
            </a:r>
            <a:r>
              <a:rPr lang="en-US" sz="2000" dirty="0"/>
              <a:t> </a:t>
            </a:r>
            <a:r>
              <a:rPr lang="en-US" sz="2000" dirty="0" smtClean="0"/>
              <a:t>подход </a:t>
            </a:r>
            <a:r>
              <a:rPr lang="en-US" sz="2000" dirty="0"/>
              <a:t>не пользуется популярностью в анализе временных рядов из-за нескольких </a:t>
            </a:r>
            <a:r>
              <a:rPr lang="en-US" sz="2000" b="1" dirty="0"/>
              <a:t>недостатки</a:t>
            </a:r>
            <a:r>
              <a:rPr lang="en-US" sz="2000" dirty="0" smtClean="0"/>
              <a:t>:</a:t>
            </a:r>
            <a:endParaRPr lang="ru-RU" sz="2000" dirty="0" smtClean="0"/>
          </a:p>
          <a:p>
            <a:pPr lvl="0"/>
            <a:r>
              <a:rPr lang="ru-RU" sz="2000" u="sng" dirty="0"/>
              <a:t>Отсутствие учета связности между сегментами</a:t>
            </a:r>
            <a:r>
              <a:rPr lang="ru-RU" sz="2000" dirty="0"/>
              <a:t>  </a:t>
            </a:r>
            <a:r>
              <a:rPr lang="ru-RU" sz="2000" dirty="0" smtClean="0"/>
              <a:t>- </a:t>
            </a:r>
            <a:r>
              <a:rPr lang="ru-RU" sz="2000" dirty="0"/>
              <a:t>сети MLP не </a:t>
            </a:r>
            <a:r>
              <a:rPr lang="ru-RU" sz="2000" dirty="0" smtClean="0"/>
              <a:t>учитывают </a:t>
            </a:r>
            <a:r>
              <a:rPr lang="ru-RU" sz="2000" dirty="0"/>
              <a:t>подобие и </a:t>
            </a:r>
            <a:r>
              <a:rPr lang="ru-RU" sz="2000" dirty="0" smtClean="0"/>
              <a:t>связь поведения </a:t>
            </a:r>
            <a:r>
              <a:rPr lang="ru-RU" sz="2000" dirty="0"/>
              <a:t>последовательных входных данных (например, в скрытом состоянии RNN реализована «память» функций последовательных сегментов). </a:t>
            </a:r>
            <a:endParaRPr lang="ru-RU" sz="2000" dirty="0" smtClean="0"/>
          </a:p>
          <a:p>
            <a:pPr lvl="0"/>
            <a:r>
              <a:rPr lang="ru-RU" sz="2000" u="sng" dirty="0" smtClean="0"/>
              <a:t>Отсутствие учета казуальности – </a:t>
            </a:r>
            <a:r>
              <a:rPr lang="ru-RU" sz="2000" dirty="0" err="1" smtClean="0"/>
              <a:t>полносвязная</a:t>
            </a:r>
            <a:r>
              <a:rPr lang="ru-RU" sz="2000" dirty="0" smtClean="0"/>
              <a:t> сеть </a:t>
            </a:r>
            <a:r>
              <a:rPr lang="ru-RU" sz="2000" dirty="0" err="1" smtClean="0"/>
              <a:t>ненаправлена</a:t>
            </a:r>
            <a:endParaRPr lang="ru-RU" sz="2000" dirty="0" smtClean="0"/>
          </a:p>
          <a:p>
            <a:pPr lvl="0"/>
            <a:r>
              <a:rPr lang="ru-RU" sz="2000" u="sng" dirty="0" smtClean="0"/>
              <a:t>Огромное </a:t>
            </a:r>
            <a:r>
              <a:rPr lang="ru-RU" sz="2000" u="sng" dirty="0"/>
              <a:t>количество параметров </a:t>
            </a:r>
            <a:r>
              <a:rPr lang="ru-RU" sz="2000" dirty="0"/>
              <a:t> (из-за отсутствия повторного использования весов </a:t>
            </a: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 smtClean="0"/>
              <a:t>как </a:t>
            </a:r>
            <a:r>
              <a:rPr lang="ru-RU" sz="2000" dirty="0"/>
              <a:t>в </a:t>
            </a:r>
            <a:r>
              <a:rPr lang="ru-RU" sz="2000" dirty="0" err="1"/>
              <a:t>cnn</a:t>
            </a:r>
            <a:r>
              <a:rPr lang="ru-RU" sz="2000" dirty="0"/>
              <a:t> или </a:t>
            </a:r>
            <a:r>
              <a:rPr lang="ru-RU" sz="2000" dirty="0" err="1"/>
              <a:t>rnn</a:t>
            </a:r>
            <a:r>
              <a:rPr lang="ru-RU" sz="2000" dirty="0"/>
              <a:t>).</a:t>
            </a:r>
          </a:p>
          <a:p>
            <a:pPr lvl="0"/>
            <a:r>
              <a:rPr lang="ru-RU" sz="2000" i="1" dirty="0"/>
              <a:t>Примечание</a:t>
            </a:r>
            <a:endParaRPr lang="ru-RU" sz="2000" dirty="0"/>
          </a:p>
          <a:p>
            <a:pPr lvl="1"/>
            <a:r>
              <a:rPr lang="ru-RU" sz="2000" dirty="0"/>
              <a:t>Этот недостаток преодолевается с помощью архитектуры </a:t>
            </a:r>
            <a:r>
              <a:rPr lang="ru-RU" sz="2000" dirty="0" err="1"/>
              <a:t>трансформеров</a:t>
            </a:r>
            <a:r>
              <a:rPr lang="ru-RU" sz="2000" dirty="0"/>
              <a:t> (архитектура, основанная на </a:t>
            </a:r>
            <a:r>
              <a:rPr lang="ru-RU" sz="2000" dirty="0" smtClean="0"/>
              <a:t>внимании или миксере и на </a:t>
            </a:r>
            <a:r>
              <a:rPr lang="ru-RU" sz="2000" dirty="0" err="1"/>
              <a:t>полносвязных</a:t>
            </a:r>
            <a:r>
              <a:rPr lang="ru-RU" sz="2000" dirty="0"/>
              <a:t> сетях).</a:t>
            </a:r>
          </a:p>
          <a:p>
            <a:pPr algn="l" rtl="0"/>
            <a:endParaRPr lang="en-US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8194" name="Picture 2" descr="Fully Connected vs Convolutional Neural Networks | by Pooja Mahajan | The  Startup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636" y="4546487"/>
            <a:ext cx="3068116" cy="213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81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b="1" dirty="0"/>
              <a:t>1-d CNN. </a:t>
            </a:r>
            <a:r>
              <a:rPr lang="ru-RU" sz="3600" b="1" dirty="0"/>
              <a:t>Сеть глубокой временной свертки (</a:t>
            </a:r>
            <a:r>
              <a:rPr lang="ru-RU" sz="3600" b="1" dirty="0" err="1"/>
              <a:t>deepTCN</a:t>
            </a:r>
            <a:r>
              <a:rPr lang="en-US" sz="3600" b="1" dirty="0"/>
              <a:t>)</a:t>
            </a:r>
            <a:r>
              <a:rPr lang="ru-RU" altLang="ru-RU" sz="4000" b="1" dirty="0"/>
              <a:t>.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889726"/>
            <a:ext cx="5820896" cy="5153115"/>
          </a:xfrm>
        </p:spPr>
        <p:txBody>
          <a:bodyPr>
            <a:noAutofit/>
          </a:bodyPr>
          <a:lstStyle/>
          <a:p>
            <a:pPr lvl="0"/>
            <a:r>
              <a:rPr lang="ru-RU" sz="2000" dirty="0"/>
              <a:t>Примером </a:t>
            </a:r>
            <a:r>
              <a:rPr lang="ru-RU" sz="2000" dirty="0" smtClean="0"/>
              <a:t>реализации </a:t>
            </a:r>
            <a:r>
              <a:rPr lang="ru-RU" sz="2000" dirty="0"/>
              <a:t>расширенной свертки является </a:t>
            </a:r>
            <a:r>
              <a:rPr lang="ru-RU" sz="2000" b="1" dirty="0"/>
              <a:t>сеть глубокой временной свертки (</a:t>
            </a:r>
            <a:r>
              <a:rPr lang="ru-RU" sz="2000" b="1" dirty="0" err="1"/>
              <a:t>deepTCN</a:t>
            </a:r>
            <a:r>
              <a:rPr lang="ru-RU" sz="2000" b="1" dirty="0"/>
              <a:t>)</a:t>
            </a:r>
            <a:r>
              <a:rPr lang="ru-RU" sz="2000" dirty="0"/>
              <a:t> .</a:t>
            </a:r>
          </a:p>
          <a:p>
            <a:pPr lvl="0"/>
            <a:r>
              <a:rPr lang="ru-RU" sz="2000" b="1" dirty="0"/>
              <a:t>Часть кодировщика:</a:t>
            </a:r>
            <a:r>
              <a:rPr lang="ru-RU" sz="2000" dirty="0"/>
              <a:t> </a:t>
            </a:r>
          </a:p>
          <a:p>
            <a:pPr lvl="0"/>
            <a:r>
              <a:rPr lang="ru-RU" sz="2000" dirty="0"/>
              <a:t>сложенные расширенные </a:t>
            </a:r>
            <a:r>
              <a:rPr lang="ru-RU" sz="2000" dirty="0" smtClean="0"/>
              <a:t>свертки </a:t>
            </a:r>
            <a:r>
              <a:rPr lang="ru-RU" sz="2000" dirty="0"/>
              <a:t>построены для фиксации долгосрочных временных зависимостей;</a:t>
            </a:r>
          </a:p>
          <a:p>
            <a:pPr lvl="0"/>
            <a:r>
              <a:rPr lang="ru-RU" sz="2000" b="1" dirty="0"/>
              <a:t>Часть декодера:</a:t>
            </a:r>
            <a:r>
              <a:rPr lang="ru-RU" sz="2000" dirty="0"/>
              <a:t> </a:t>
            </a:r>
          </a:p>
          <a:p>
            <a:pPr lvl="0"/>
            <a:r>
              <a:rPr lang="ru-RU" sz="2000" dirty="0"/>
              <a:t>вариант остаточного блока предназначен для взаимодействия как исторических, так и будущих </a:t>
            </a:r>
            <a:r>
              <a:rPr lang="ru-RU" sz="2000" dirty="0" smtClean="0"/>
              <a:t>данных.</a:t>
            </a:r>
            <a:endParaRPr lang="ru-RU" sz="2000" dirty="0"/>
          </a:p>
          <a:p>
            <a:pPr lvl="0"/>
            <a:r>
              <a:rPr lang="ru-RU" sz="2000" dirty="0"/>
              <a:t>На рисунке ниже 𝑋 - экзогенные факторы, </a:t>
            </a:r>
            <a:r>
              <a:rPr lang="ru-RU" sz="2000" dirty="0" smtClean="0"/>
              <a:t>𝑦 </a:t>
            </a:r>
            <a:r>
              <a:rPr lang="ru-RU" sz="2000" dirty="0"/>
              <a:t>- входы; ℎ - скрытое состояние, а </a:t>
            </a:r>
            <a:r>
              <a:rPr lang="ru-RU" sz="2000" dirty="0" smtClean="0"/>
              <a:t>𝑘 </a:t>
            </a:r>
            <a:r>
              <a:rPr lang="ru-RU" sz="2000" dirty="0"/>
              <a:t>- </a:t>
            </a:r>
            <a:r>
              <a:rPr lang="ru-RU" sz="2000" dirty="0" smtClean="0"/>
              <a:t>рецептивное </a:t>
            </a:r>
            <a:r>
              <a:rPr lang="ru-RU" sz="2000" dirty="0"/>
              <a:t>поле.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365" y="672058"/>
            <a:ext cx="5632450" cy="621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3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b="1" dirty="0"/>
              <a:t>Сеть на основе внимания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ru-RU" sz="2000" u="sng" dirty="0"/>
              <a:t>Внимание - механизм улучшения долгосрочного обучения зависимостям в нейронной сети.</a:t>
            </a:r>
            <a:endParaRPr lang="ru-RU" sz="2000" dirty="0"/>
          </a:p>
          <a:p>
            <a:pPr>
              <a:spcBef>
                <a:spcPts val="0"/>
              </a:spcBef>
            </a:pPr>
            <a:r>
              <a:rPr lang="ru-RU" sz="2000" dirty="0"/>
              <a:t>Механизм внимания дает несколько ключевых </a:t>
            </a:r>
            <a:r>
              <a:rPr lang="ru-RU" sz="2000" dirty="0" smtClean="0"/>
              <a:t>преимуществ – </a:t>
            </a:r>
          </a:p>
          <a:p>
            <a:pPr lvl="1">
              <a:spcBef>
                <a:spcPts val="0"/>
              </a:spcBef>
            </a:pPr>
            <a:r>
              <a:rPr lang="ru-RU" sz="2000" dirty="0" smtClean="0"/>
              <a:t>позволяют реагировать на любые значимые редкие события.</a:t>
            </a:r>
            <a:endParaRPr lang="ru-RU" sz="2000" dirty="0"/>
          </a:p>
          <a:p>
            <a:pPr lvl="2">
              <a:spcBef>
                <a:spcPts val="0"/>
              </a:spcBef>
            </a:pPr>
            <a:r>
              <a:rPr lang="ru-RU" sz="1600" dirty="0"/>
              <a:t>Например, в приложениях для прогнозирования </a:t>
            </a:r>
            <a:r>
              <a:rPr lang="ru-RU" sz="1600" dirty="0" smtClean="0"/>
              <a:t>розничной торговли сюда входят праздничные или рекламные периоды</a:t>
            </a:r>
            <a:r>
              <a:rPr lang="ru-RU" sz="1600" dirty="0"/>
              <a:t>, которые </a:t>
            </a:r>
            <a:r>
              <a:rPr lang="ru-RU" sz="1600" dirty="0" smtClean="0"/>
              <a:t>могут </a:t>
            </a:r>
            <a:r>
              <a:rPr lang="ru-RU" sz="1600" dirty="0"/>
              <a:t>положительно повлиять на продажи.</a:t>
            </a:r>
          </a:p>
          <a:p>
            <a:pPr lvl="1">
              <a:spcBef>
                <a:spcPts val="0"/>
              </a:spcBef>
            </a:pPr>
            <a:r>
              <a:rPr lang="ru-RU" sz="2000" dirty="0" smtClean="0"/>
              <a:t>изучать </a:t>
            </a:r>
            <a:r>
              <a:rPr lang="ru-RU" sz="2000" dirty="0"/>
              <a:t>последовательности контролируемой длины (довольно длинные последовательности)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работать как регуляризация, чтобы избежать исчезновения градиента и взрыва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позволяет исключить повторяющиеся </a:t>
            </a:r>
            <a:r>
              <a:rPr lang="ru-RU" sz="2000" dirty="0" smtClean="0"/>
              <a:t>признаки </a:t>
            </a:r>
            <a:r>
              <a:rPr lang="ru-RU" sz="2000" dirty="0"/>
              <a:t>(в трансформаторах), заменив его на кодировку позиций</a:t>
            </a:r>
          </a:p>
          <a:p>
            <a:pPr>
              <a:spcBef>
                <a:spcPts val="0"/>
              </a:spcBef>
            </a:pPr>
            <a:r>
              <a:rPr lang="ru-RU" sz="2000" dirty="0"/>
              <a:t>Первой попыткой </a:t>
            </a:r>
            <a:r>
              <a:rPr lang="ru-RU" sz="2000" dirty="0" smtClean="0"/>
              <a:t>создания </a:t>
            </a:r>
            <a:r>
              <a:rPr lang="ru-RU" sz="2000" dirty="0"/>
              <a:t>внимание было  </a:t>
            </a:r>
            <a:r>
              <a:rPr lang="ru-RU" sz="2000" dirty="0" err="1"/>
              <a:t>Attention</a:t>
            </a:r>
            <a:r>
              <a:rPr lang="ru-RU" sz="2000" dirty="0"/>
              <a:t> </a:t>
            </a:r>
            <a:r>
              <a:rPr lang="ru-RU" sz="2000" dirty="0" err="1"/>
              <a:t>for</a:t>
            </a:r>
            <a:r>
              <a:rPr lang="ru-RU" sz="2000" dirty="0"/>
              <a:t> Seq2Seq RNN </a:t>
            </a:r>
            <a:r>
              <a:rPr lang="ru-RU" sz="2000" dirty="0" err="1"/>
              <a:t>Model</a:t>
            </a:r>
            <a:r>
              <a:rPr lang="ru-RU" sz="2000" dirty="0"/>
              <a:t> ( модель кодировщика-декодера </a:t>
            </a:r>
            <a:r>
              <a:rPr lang="ru-RU" sz="2000" dirty="0" err="1"/>
              <a:t>rnn</a:t>
            </a:r>
            <a:r>
              <a:rPr lang="ru-RU" sz="2000" dirty="0"/>
              <a:t>)</a:t>
            </a:r>
          </a:p>
          <a:p>
            <a:pPr>
              <a:spcBef>
                <a:spcPts val="0"/>
              </a:spcBef>
            </a:pPr>
            <a:r>
              <a:rPr lang="ru-RU" sz="2000" dirty="0"/>
              <a:t>В простой (или наивной) реализации seq2seq модель состоит из двух частей: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кодировщик (извлечение признаков)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и декодер, который инициализируется вектором контекста для выдачи преобразованного вывода.</a:t>
            </a:r>
          </a:p>
          <a:p>
            <a:pPr>
              <a:spcBef>
                <a:spcPts val="0"/>
              </a:spcBef>
            </a:pPr>
            <a:r>
              <a:rPr lang="ru-RU" sz="2000" u="sng" dirty="0"/>
              <a:t>В простейшем случае последние состояния сети кодера используются в качестве состояния дополнительной информации </a:t>
            </a:r>
            <a:r>
              <a:rPr lang="ru-RU" sz="2000" u="sng" dirty="0" smtClean="0"/>
              <a:t>декодера,</a:t>
            </a:r>
            <a:r>
              <a:rPr lang="ru-RU" sz="2000" u="sng" dirty="0"/>
              <a:t> однако часто он забывает самую раннюю часть после завершения обработки всего ввода</a:t>
            </a:r>
            <a:r>
              <a:rPr lang="ru-RU" sz="2000" u="sng" dirty="0" smtClean="0"/>
              <a:t>.</a:t>
            </a:r>
          </a:p>
          <a:p>
            <a:pPr>
              <a:spcBef>
                <a:spcPts val="0"/>
              </a:spcBef>
            </a:pPr>
            <a:r>
              <a:rPr lang="ru-RU" sz="2000" i="1" dirty="0" smtClean="0"/>
              <a:t>Примечание</a:t>
            </a:r>
            <a:endParaRPr lang="ru-RU" sz="2000" dirty="0"/>
          </a:p>
          <a:p>
            <a:pPr>
              <a:spcBef>
                <a:spcPts val="0"/>
              </a:spcBef>
            </a:pPr>
            <a:r>
              <a:rPr lang="ru-RU" sz="2000" i="1" dirty="0"/>
              <a:t>Потенциальная проблема с этим подходом кодер-декодер заключается в том, что нейронная сеть должна иметь возможность сжимать всю необходимую информацию </a:t>
            </a:r>
            <a:r>
              <a:rPr lang="ru-RU" sz="2000" i="1" dirty="0" smtClean="0"/>
              <a:t>исходной последовательности в </a:t>
            </a:r>
            <a:r>
              <a:rPr lang="ru-RU" sz="2000" i="1" dirty="0"/>
              <a:t>вектор фиксированной длины.</a:t>
            </a:r>
            <a:endParaRPr 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156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algn="l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smtClean="0">
                <a:solidFill>
                  <a:srgbClr val="000000"/>
                </a:solidFill>
              </a:rPr>
              <a:t>Сети на основе внимания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ru-RU" sz="2000" b="1" u="sng" dirty="0"/>
              <a:t>Механизм внимания был разработан, чтобы помочь запомнить длинные исходные предложения в нейронном машинном переводе. </a:t>
            </a:r>
            <a:endParaRPr lang="ru-RU" sz="2000" b="1" u="sng" dirty="0" smtClean="0"/>
          </a:p>
          <a:p>
            <a:pPr>
              <a:spcBef>
                <a:spcPts val="0"/>
              </a:spcBef>
            </a:pPr>
            <a:r>
              <a:rPr lang="ru-RU" sz="2000" b="1" dirty="0" smtClean="0"/>
              <a:t>Для </a:t>
            </a:r>
            <a:r>
              <a:rPr lang="ru-RU" sz="2000" b="1" dirty="0"/>
              <a:t>понимания внимания предположим, что у вас есть:</a:t>
            </a:r>
            <a:endParaRPr lang="ru-RU" sz="2000" dirty="0"/>
          </a:p>
          <a:p>
            <a:pPr lvl="0">
              <a:spcBef>
                <a:spcPts val="0"/>
              </a:spcBef>
            </a:pPr>
            <a:r>
              <a:rPr lang="ru-RU" sz="2000" dirty="0"/>
              <a:t>последовательная модель для прогнозирования результатов 𝑦𝑖,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последовательный ввод модели ℎ𝑖;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может быть как 𝑦𝑖 − 1, так и его комбинация с другими данными (на рисунке ниже это 𝑦𝑖 − 1;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декодер сохраняет свое скрытое состояние 𝑠𝑖 − 1 и передает его на каждый следующий шаг для предсказания 𝑦𝑖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кроме того, декодер имеет в качестве входного вектора контекста 𝑐𝑖, который указывает на коэффициент воздействия временного шага −.</a:t>
            </a:r>
          </a:p>
          <a:p>
            <a:pPr>
              <a:spcBef>
                <a:spcPts val="0"/>
              </a:spcBef>
            </a:pPr>
            <a:r>
              <a:rPr lang="ru-RU" sz="2000" dirty="0"/>
              <a:t>Давайте теперь рассмотрим </a:t>
            </a:r>
            <a:r>
              <a:rPr lang="ru-RU" sz="2000" b="1" dirty="0"/>
              <a:t>модель </a:t>
            </a:r>
            <a:r>
              <a:rPr lang="ru-RU" sz="2000" b="1" dirty="0" err="1"/>
              <a:t>Attention</a:t>
            </a:r>
            <a:r>
              <a:rPr lang="ru-RU" sz="2000" b="1" dirty="0"/>
              <a:t> </a:t>
            </a:r>
            <a:r>
              <a:rPr lang="ru-RU" sz="2000" b="1" dirty="0" err="1"/>
              <a:t>Encoder-Decoder</a:t>
            </a:r>
            <a:r>
              <a:rPr lang="ru-RU" sz="2000" b="1" dirty="0"/>
              <a:t> (seq2seq).</a:t>
            </a:r>
            <a:endParaRPr lang="ru-RU" altLang="ru-RU" sz="16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31" y="4082308"/>
            <a:ext cx="3781425" cy="230505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634" y="3742134"/>
            <a:ext cx="5209801" cy="29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3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algn="l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smtClean="0">
                <a:solidFill>
                  <a:srgbClr val="000000"/>
                </a:solidFill>
              </a:rPr>
              <a:t>Сети на основе внимания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lvl="0">
              <a:spcBef>
                <a:spcPts val="0"/>
              </a:spcBef>
            </a:pPr>
            <a:r>
              <a:rPr lang="ru-RU" sz="2000" b="1" dirty="0"/>
              <a:t>В изначальной задумке</a:t>
            </a:r>
            <a:r>
              <a:rPr lang="ru-RU" sz="2000" u="sng" dirty="0"/>
              <a:t> было предложено использовать персептрон с выходом </a:t>
            </a:r>
            <a:r>
              <a:rPr lang="ru-RU" sz="2000" u="sng" dirty="0" err="1"/>
              <a:t>soft-max</a:t>
            </a:r>
            <a:r>
              <a:rPr lang="ru-RU" sz="2000" u="sng" dirty="0"/>
              <a:t> </a:t>
            </a:r>
            <a:r>
              <a:rPr lang="ru-RU" sz="2000" u="sng" dirty="0" smtClean="0"/>
              <a:t>(для</a:t>
            </a:r>
            <a:r>
              <a:rPr lang="ru-RU" sz="2000" u="sng" dirty="0"/>
              <a:t> </a:t>
            </a:r>
            <a:r>
              <a:rPr lang="ru-RU" sz="2000" dirty="0"/>
              <a:t> 𝑐𝑖 </a:t>
            </a:r>
            <a:r>
              <a:rPr lang="ru-RU" sz="2000" u="sng" dirty="0"/>
              <a:t>) над вектором скрытого пространства модели seq2seq (последний слой кодировщика).</a:t>
            </a:r>
            <a:endParaRPr lang="ru-RU" sz="2000" dirty="0"/>
          </a:p>
          <a:p>
            <a:pPr lvl="0">
              <a:spcBef>
                <a:spcPts val="0"/>
              </a:spcBef>
            </a:pPr>
            <a:r>
              <a:rPr lang="ru-RU" sz="2000" dirty="0" smtClean="0"/>
              <a:t>Веса </a:t>
            </a:r>
            <a:r>
              <a:rPr lang="ru-RU" sz="2000" dirty="0"/>
              <a:t>этих </a:t>
            </a:r>
            <a:r>
              <a:rPr lang="ru-RU" sz="2000" dirty="0" smtClean="0"/>
              <a:t>𝑎𝑖𝑗 </a:t>
            </a:r>
            <a:r>
              <a:rPr lang="ru-RU" sz="2000" dirty="0"/>
              <a:t>настраивается для каждого выходного элемента.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Другими словами</a:t>
            </a:r>
          </a:p>
          <a:p>
            <a:pPr lvl="0">
              <a:spcBef>
                <a:spcPts val="0"/>
              </a:spcBef>
            </a:pPr>
            <a:r>
              <a:rPr lang="ru-RU" sz="2000" b="1" u="sng" dirty="0"/>
              <a:t>Сеть внимания (или слой) представляет собой отношение между скрытым вектором и всей входной последовательностью.</a:t>
            </a:r>
            <a:endParaRPr lang="ru-RU" sz="2000" dirty="0"/>
          </a:p>
          <a:p>
            <a:pPr lvl="0">
              <a:spcBef>
                <a:spcPts val="0"/>
              </a:spcBef>
            </a:pPr>
            <a:r>
              <a:rPr lang="ru-RU" sz="2000" dirty="0"/>
              <a:t>В соответствии с исходной идеей вектор скрытого состояния 𝑐𝑡 для каждого выходного шага 𝑡 может быть вычислен как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5" y="3448050"/>
            <a:ext cx="5802452" cy="2724150"/>
          </a:xfrm>
          <a:prstGeom prst="rect">
            <a:avLst/>
          </a:prstGeom>
        </p:spPr>
      </p:pic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/>
              <p:cNvSpPr/>
              <p:nvPr/>
            </p:nvSpPr>
            <p:spPr>
              <a:xfrm>
                <a:off x="5894817" y="3089782"/>
                <a:ext cx="6096000" cy="371768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l" rtl="0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ru-RU" dirty="0" smtClean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где</a:t>
                </a:r>
                <a:r>
                  <a:rPr lang="en-US" dirty="0" smtClean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- вектор контекста - сумма скрытых состояний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входной последовательности, взвешенной по оценкам выравнивания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dirty="0" smtClean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скрытое состояние кодировщика на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шаг времени.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скрытое состояние декодера на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шаг времени.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баллы выравнивания присваиваются как балл - это степень обучения, в которой каждый результат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соответствует каждому входу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𝑠𝑐𝑜𝑟𝑒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- функция оценки, которая может быть разной, но здесь изначально предлагается одна показана (так называемое аддитивное внимание или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Bahdanau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внимание). Декодер использует эти оценки внимания, чтобы решить, сколько внимания уделять вводу на каждом временном шаге декодирования.</a:t>
                </a:r>
                <a:endParaRPr lang="ru-R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Прямоугольник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817" y="3089782"/>
                <a:ext cx="6096000" cy="3717684"/>
              </a:xfrm>
              <a:prstGeom prst="rect">
                <a:avLst/>
              </a:prstGeom>
              <a:blipFill>
                <a:blip r:embed="rId3"/>
                <a:stretch>
                  <a:fillRect l="-900" t="-1148" r="-500" b="-14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549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algn="l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smtClean="0">
                <a:solidFill>
                  <a:srgbClr val="000000"/>
                </a:solidFill>
              </a:rPr>
              <a:t>Сети на основе внимания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/>
              <a:t>Несколько </a:t>
            </a:r>
            <a:r>
              <a:rPr lang="en-US" b="1" dirty="0" err="1"/>
              <a:t>популярных</a:t>
            </a:r>
            <a:r>
              <a:rPr lang="en-US" b="1" dirty="0"/>
              <a:t> </a:t>
            </a:r>
            <a:r>
              <a:rPr lang="en-US" b="1" dirty="0" err="1" smtClean="0"/>
              <a:t>функци</a:t>
            </a:r>
            <a:r>
              <a:rPr lang="ru-RU" b="1" dirty="0" smtClean="0"/>
              <a:t>й внимания</a:t>
            </a:r>
            <a:r>
              <a:rPr lang="en-US" dirty="0" smtClean="0"/>
              <a:t>:</a:t>
            </a:r>
            <a:endParaRPr lang="ru-RU" altLang="ru-RU" sz="2000" dirty="0">
              <a:latin typeface="Arial" panose="020B0604020202020204" pitchFamily="34" charset="0"/>
            </a:endParaRP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775" y="1126828"/>
            <a:ext cx="6775504" cy="524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8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smtClean="0">
                <a:solidFill>
                  <a:srgbClr val="000000"/>
                </a:solidFill>
              </a:rPr>
              <a:t>Сети на основе внимания. </a:t>
            </a:r>
            <a:r>
              <a:rPr lang="en-US" sz="4000" b="1" dirty="0" err="1" smtClean="0"/>
              <a:t>Самовнимание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</p:spPr>
            <p:txBody>
              <a:bodyPr>
                <a:noAutofit/>
              </a:bodyPr>
              <a:lstStyle/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 err="1" smtClean="0"/>
                  <a:t>Модификацией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подхода простого внимания является </a:t>
                </a:r>
                <a:r>
                  <a:rPr lang="en-US" sz="2000" b="1" dirty="0"/>
                  <a:t>слой самовнимания</a:t>
                </a:r>
                <a:r>
                  <a:rPr lang="en-US" sz="2000" dirty="0"/>
                  <a:t>.</a:t>
                </a:r>
                <a:br>
                  <a:rPr lang="en-US" sz="2000" dirty="0"/>
                </a:br>
                <a:r>
                  <a:rPr lang="en-US" sz="2000" b="1" dirty="0"/>
                  <a:t>Основная идея </a:t>
                </a:r>
                <a:r>
                  <a:rPr lang="en-US" sz="2000" b="1" dirty="0" err="1"/>
                  <a:t>Self_attention</a:t>
                </a:r>
                <a:r>
                  <a:rPr lang="en-US" sz="2000" b="1" dirty="0"/>
                  <a:t> это учиться </a:t>
                </a:r>
                <a:r>
                  <a:rPr lang="en-US" sz="2000" b="1" dirty="0" err="1"/>
                  <a:t>из</a:t>
                </a:r>
                <a:r>
                  <a:rPr lang="en-US" sz="2000" b="1" dirty="0"/>
                  <a:t> </a:t>
                </a:r>
                <a:r>
                  <a:rPr lang="en-US" sz="2000" b="1" dirty="0" err="1" smtClean="0"/>
                  <a:t>вход</a:t>
                </a:r>
                <a:r>
                  <a:rPr lang="ru-RU" sz="2000" b="1" dirty="0" err="1" smtClean="0"/>
                  <a:t>ных</a:t>
                </a:r>
                <a:r>
                  <a:rPr lang="ru-RU" sz="2000" b="1" dirty="0" smtClean="0"/>
                  <a:t> данных</a:t>
                </a:r>
                <a:r>
                  <a:rPr lang="en-US" sz="2000" b="1" dirty="0" smtClean="0"/>
                  <a:t>.</a:t>
                </a:r>
                <a:r>
                  <a:rPr lang="ru-RU" sz="2000" b="1" dirty="0" smtClean="0"/>
                  <a:t> </a:t>
                </a:r>
                <a:endParaRPr lang="en-US" sz="2000" dirty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Метод Самовнимания успешно использовался в самых разных задачах.</a:t>
                </a:r>
                <a:br>
                  <a:rPr lang="en-US" sz="2000" dirty="0"/>
                </a:br>
                <a:r>
                  <a:rPr lang="en-US" sz="2000" u="sng" dirty="0" err="1" smtClean="0"/>
                  <a:t>Главное</a:t>
                </a:r>
                <a:r>
                  <a:rPr lang="en-US" sz="2000" u="sng" dirty="0" smtClean="0"/>
                  <a:t> </a:t>
                </a:r>
                <a:r>
                  <a:rPr lang="en-US" sz="2000" u="sng" dirty="0"/>
                  <a:t>преимущество здесь в том, что вы </a:t>
                </a:r>
                <a:r>
                  <a:rPr lang="en-US" sz="2000" u="sng" dirty="0" err="1"/>
                  <a:t>можете</a:t>
                </a:r>
                <a:r>
                  <a:rPr lang="en-US" sz="2000" u="sng" dirty="0"/>
                  <a:t> </a:t>
                </a:r>
                <a:r>
                  <a:rPr lang="en-US" sz="2000" u="sng" dirty="0" err="1" smtClean="0"/>
                  <a:t>предварительн</a:t>
                </a:r>
                <a:r>
                  <a:rPr lang="ru-RU" sz="2000" u="sng" dirty="0" smtClean="0"/>
                  <a:t>о</a:t>
                </a:r>
                <a:r>
                  <a:rPr lang="en-US" sz="2000" u="sng" dirty="0" smtClean="0"/>
                  <a:t> </a:t>
                </a:r>
                <a:r>
                  <a:rPr lang="en-US" sz="2000" u="sng" dirty="0" err="1" smtClean="0"/>
                  <a:t>трениров</a:t>
                </a:r>
                <a:r>
                  <a:rPr lang="ru-RU" sz="2000" u="sng" dirty="0" err="1" smtClean="0"/>
                  <a:t>ать</a:t>
                </a:r>
                <a:r>
                  <a:rPr lang="en-US" sz="2000" u="sng" dirty="0" smtClean="0"/>
                  <a:t> </a:t>
                </a:r>
                <a:r>
                  <a:rPr lang="en-US" sz="2000" u="sng" dirty="0" err="1"/>
                  <a:t>кодировщик</a:t>
                </a:r>
                <a:r>
                  <a:rPr lang="en-US" sz="2000" u="sng" dirty="0"/>
                  <a:t> </a:t>
                </a:r>
                <a:r>
                  <a:rPr lang="ru-RU" sz="2000" u="sng" dirty="0" smtClean="0"/>
                  <a:t>без учителя</a:t>
                </a:r>
                <a:endParaRPr lang="en-US" sz="2000" dirty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В случае самовнимания мы можем упростить аддитивное внимание следующим </a:t>
                </a:r>
                <a:r>
                  <a:rPr lang="en-US" sz="2000" dirty="0" err="1"/>
                  <a:t>образом</a:t>
                </a:r>
                <a:r>
                  <a:rPr lang="en-US" sz="2000" dirty="0" smtClean="0"/>
                  <a:t>:</a:t>
                </a:r>
              </a:p>
              <a:p>
                <a:pPr marL="0" indent="0" algn="l" rtl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p>
                        <m:sSup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​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000"/>
                        <m:t>tanh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Таким образом, мы можем вычислить </a:t>
                </a:r>
                <a:r>
                  <a:rPr lang="en-US" sz="2000" dirty="0" err="1"/>
                  <a:t>представление</a:t>
                </a:r>
                <a:r>
                  <a:rPr lang="en-US" sz="2000" dirty="0"/>
                  <a:t> 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c 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в матричной форме следующим образом: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m>
                      <m:mPr>
                        <m:plcHide m:val="on"/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nor/>
                                  </m:rPr>
                                  <a:rPr lang="en-US" sz="2000"/>
                                  <m:t>softmax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𝐯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sz="2000"/>
                                  <m:t>tanh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𝐖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𝐜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𝐇</m:t>
                                </m:r>
                                <m:sSup>
                                  <m:sSup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mr>
                    </m:m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 smtClean="0"/>
                  <a:t>где</a:t>
                </a:r>
                <a:r>
                  <a:rPr lang="en-US" sz="2000" dirty="0" smtClean="0"/>
                  <a:t>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- матрица скрытых состояний;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000" dirty="0"/>
                  <a:t> вектор внимания;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 dirty="0"/>
                  <a:t> - представление последовательности (вектор контекста). </a:t>
                </a:r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  <a:blipFill>
                <a:blip r:embed="rId2"/>
                <a:stretch>
                  <a:fillRect l="-464" t="-4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339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smtClean="0">
                <a:solidFill>
                  <a:srgbClr val="000000"/>
                </a:solidFill>
              </a:rPr>
              <a:t>Сети на основе внимания. </a:t>
            </a:r>
            <a:r>
              <a:rPr lang="en-US" sz="4000" b="1" dirty="0" err="1" smtClean="0"/>
              <a:t>Самовнимание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</p:spPr>
            <p:txBody>
              <a:bodyPr>
                <a:noAutofit/>
              </a:bodyPr>
              <a:lstStyle/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 err="1" smtClean="0"/>
                  <a:t>Примечание</a:t>
                </a:r>
                <a:r>
                  <a:rPr lang="en-US" sz="2000" dirty="0"/>
                  <a:t>. </a:t>
                </a:r>
                <a:endParaRPr lang="ru-RU" sz="2000" dirty="0" smtClean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 err="1" smtClean="0"/>
                  <a:t>Другой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способ объяснения самовнимания для каждого вектора контекста.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: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​</m:t>
                        </m:r>
                      </m:sup>
                      <m:e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 smtClean="0"/>
                  <a:t>где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 индексы по всей входной последовательности (здесь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). </a:t>
                </a:r>
                <a:endParaRPr lang="ru-RU" sz="2000" dirty="0" smtClean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 err="1" smtClean="0"/>
                  <a:t>Вес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/>
                  <a:t> не является параметром, как в обычной нейронной сети, а является производным от функции над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а также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 smtClean="0"/>
                  <a:t>.</a:t>
                </a:r>
                <a:endParaRPr lang="ru-RU" sz="2000" dirty="0" smtClean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 smtClean="0"/>
                  <a:t> </a:t>
                </a:r>
                <a:r>
                  <a:rPr lang="en-US" sz="2000" dirty="0"/>
                  <a:t>Например,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𝑠𝑜𝑓𝑡𝑚𝑎𝑥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  <a:blipFill>
                <a:blip r:embed="rId2"/>
                <a:stretch>
                  <a:fillRect l="-464" t="-4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774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algn="l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smtClean="0">
                <a:solidFill>
                  <a:srgbClr val="000000"/>
                </a:solidFill>
              </a:rPr>
              <a:t>Сети на основе внимания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algn="l" rtl="0">
              <a:lnSpc>
                <a:spcPct val="100000"/>
              </a:lnSpc>
              <a:spcBef>
                <a:spcPts val="0"/>
              </a:spcBef>
            </a:pPr>
            <a:endParaRPr lang="en-US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75" y="663470"/>
            <a:ext cx="4162425" cy="2809875"/>
          </a:xfrm>
          <a:prstGeom prst="rect">
            <a:avLst/>
          </a:prstGeom>
        </p:spPr>
      </p:pic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75" y="4658816"/>
            <a:ext cx="5373260" cy="1896444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155575" y="370228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Пример сети самовосприятия для прогнозирования клинической диагностики на основе показателей пациента.</a:t>
            </a:r>
            <a:endParaRPr lang="ru-RU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5181214" y="103800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Схема кодера, основанная на самовнимании, для создания значений контекстного вектора для многомерных временных рядов.</a:t>
            </a:r>
            <a:endParaRPr lang="ru-RU" dirty="0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500" y="2108926"/>
            <a:ext cx="3434735" cy="449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41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algn="l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smtClean="0">
                <a:solidFill>
                  <a:srgbClr val="000000"/>
                </a:solidFill>
              </a:rPr>
              <a:t>Сети на основе внимания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</p:spPr>
            <p:txBody>
              <a:bodyPr>
                <a:noAutofit/>
              </a:bodyPr>
              <a:lstStyle/>
              <a:p>
                <a:pPr algn="l" rtl="0"/>
                <a:r>
                  <a:rPr lang="en-US" sz="2000" dirty="0" err="1" smtClean="0"/>
                  <a:t>Внимание</a:t>
                </a:r>
                <a:r>
                  <a:rPr lang="en-US" sz="2000" dirty="0" smtClean="0"/>
                  <a:t> "</a:t>
                </a:r>
                <a:r>
                  <a:rPr lang="en-US" sz="2000" dirty="0" err="1" smtClean="0"/>
                  <a:t>ключ-значение</a:t>
                </a:r>
                <a:r>
                  <a:rPr lang="en-US" sz="2000" dirty="0"/>
                  <a:t>" - это модификация самовнимания, предлагающая разбить каждый скрытый вектор.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в ключ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и значение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такой, что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]=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. </a:t>
                </a:r>
                <a:endParaRPr lang="ru-RU" sz="2000" dirty="0" smtClean="0"/>
              </a:p>
              <a:p>
                <a:pPr algn="l" rtl="0"/>
                <a:r>
                  <a:rPr lang="en-US" sz="2000" dirty="0" err="1" smtClean="0"/>
                  <a:t>Ключи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используются для расчета </a:t>
                </a:r>
                <a:r>
                  <a:rPr lang="en-US" sz="2000" dirty="0" err="1"/>
                  <a:t>распределения</a:t>
                </a:r>
                <a:r>
                  <a:rPr lang="en-US" sz="2000" dirty="0"/>
                  <a:t> </a:t>
                </a:r>
                <a:r>
                  <a:rPr lang="en-US" sz="2000" dirty="0" err="1" smtClean="0"/>
                  <a:t>внимания</a:t>
                </a:r>
                <a:r>
                  <a:rPr lang="ru-RU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с дополнительным вниманием:</a:t>
                </a:r>
                <a:br>
                  <a:rPr lang="en-US" sz="2000" dirty="0"/>
                </a:br>
                <a:endParaRPr lang="ru-RU" sz="2000" dirty="0"/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000"/>
                      <m:t>softmax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​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m:rPr>
                        <m:nor/>
                      </m:rPr>
                      <a:rPr lang="en-US" sz="2000"/>
                      <m:t>tanh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;…;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]+(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acc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ru-RU" sz="2000" dirty="0"/>
              </a:p>
              <a:p>
                <a:pPr algn="l" rtl="0"/>
                <a:r>
                  <a:rPr lang="en-US" sz="2000" dirty="0"/>
                  <a:t/>
                </a:r>
                <a:br>
                  <a:rPr lang="en-US" sz="2000" dirty="0"/>
                </a:br>
                <a:r>
                  <a:rPr lang="ru-RU" sz="2000" dirty="0" smtClean="0"/>
                  <a:t>где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 длина окна внимания и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acc>
                  </m:oMath>
                </a14:m>
                <a:r>
                  <a:rPr lang="en-US" sz="2000" dirty="0"/>
                  <a:t>вектор единиц. </a:t>
                </a:r>
                <a:endParaRPr lang="ru-RU" sz="2000" dirty="0" smtClean="0"/>
              </a:p>
              <a:p>
                <a:pPr algn="l" rtl="0"/>
                <a:r>
                  <a:rPr lang="en-US" sz="2000" dirty="0" err="1" smtClean="0"/>
                  <a:t>Затем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часть значений используется для получения контекстного представления.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:</a:t>
                </a:r>
                <a:br>
                  <a:rPr lang="en-US" sz="2000" dirty="0"/>
                </a:br>
                <a:endParaRPr lang="ru-RU" sz="2000" dirty="0"/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;…;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endParaRPr lang="ru-RU" sz="2000" dirty="0"/>
              </a:p>
              <a:p>
                <a:pPr algn="l" rtl="0"/>
                <a:r>
                  <a:rPr lang="en-US" sz="2000" dirty="0"/>
                  <a:t>Таким образом, мы вводим отдельные веса для текущего ввода и предыдущих вводов. </a:t>
                </a:r>
                <a:endParaRPr lang="ru-RU" sz="2000" dirty="0" smtClean="0"/>
              </a:p>
              <a:p>
                <a:pPr algn="l" rtl="0"/>
                <a:r>
                  <a:rPr lang="en-US" sz="2000" dirty="0" err="1" smtClean="0"/>
                  <a:t>Примечание</a:t>
                </a:r>
                <a:r>
                  <a:rPr lang="en-US" sz="2000" dirty="0"/>
                  <a:t>. </a:t>
                </a:r>
                <a:endParaRPr lang="ru-RU" sz="2000" dirty="0" smtClean="0"/>
              </a:p>
              <a:p>
                <a:pPr algn="l" rtl="0"/>
                <a:r>
                  <a:rPr lang="en-US" sz="2000" dirty="0" err="1" smtClean="0"/>
                  <a:t>Вы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можете выбрать в качестве </a:t>
                </a:r>
                <a:r>
                  <a:rPr lang="en-US" sz="2000" dirty="0" err="1"/>
                  <a:t>ключаответзначение</a:t>
                </a:r>
                <a:r>
                  <a:rPr lang="en-US" sz="2000" dirty="0"/>
                  <a:t> исходя из вашей задачи. например, ключом может быть все, кроме последних значений, а значение - последнее значение последовательности.</a:t>
                </a:r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  <a:blipFill>
                <a:blip r:embed="rId2"/>
                <a:stretch>
                  <a:fillRect l="-464" t="-993" r="-1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510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algn="l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smtClean="0">
                <a:solidFill>
                  <a:srgbClr val="000000"/>
                </a:solidFill>
              </a:rPr>
              <a:t>Сети на основе внимания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</p:spPr>
            <p:txBody>
              <a:bodyPr>
                <a:noAutofit/>
              </a:bodyPr>
              <a:lstStyle/>
              <a:p>
                <a:pPr algn="l" rtl="0"/>
                <a:r>
                  <a:rPr lang="ru-RU" sz="2000" b="1" i="1" dirty="0" smtClean="0"/>
                  <a:t>Внимание </a:t>
                </a:r>
                <a:r>
                  <a:rPr lang="en-US" sz="2000" b="1" i="1" dirty="0" err="1" smtClean="0"/>
                  <a:t>Запрос</a:t>
                </a:r>
                <a:r>
                  <a:rPr lang="ru-RU" sz="2000" b="1" i="1" dirty="0" smtClean="0"/>
                  <a:t>-</a:t>
                </a:r>
                <a:r>
                  <a:rPr lang="en-US" sz="2000" b="1" i="1" dirty="0" err="1" smtClean="0"/>
                  <a:t>ключ-значение</a:t>
                </a:r>
                <a:r>
                  <a:rPr lang="en-US" sz="2000" b="1" i="1" dirty="0" smtClean="0"/>
                  <a:t>  </a:t>
                </a:r>
                <a:endParaRPr lang="ru-RU" sz="2000" b="1" i="1" dirty="0"/>
              </a:p>
              <a:p>
                <a:pPr algn="l" rtl="0"/>
                <a:r>
                  <a:rPr lang="en-US" sz="2000" dirty="0" err="1" smtClean="0"/>
                  <a:t>Самовнимание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запрос</a:t>
                </a:r>
                <a:r>
                  <a:rPr lang="ru-RU" sz="2000" dirty="0" smtClean="0"/>
                  <a:t>-</a:t>
                </a:r>
                <a:r>
                  <a:rPr lang="en-US" sz="2000" dirty="0" err="1" smtClean="0"/>
                  <a:t>ключ-значение</a:t>
                </a:r>
                <a:r>
                  <a:rPr lang="en-US" sz="2000" dirty="0" smtClean="0"/>
                  <a:t>, </a:t>
                </a:r>
                <a:r>
                  <a:rPr lang="en-US" sz="2000" dirty="0"/>
                  <a:t>было предложено, чтобы каждый входной вектор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мо</a:t>
                </a:r>
                <a:r>
                  <a:rPr lang="ru-RU" sz="2000" dirty="0" smtClean="0"/>
                  <a:t>г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использоваться в операции внимания тремя различными способами: </a:t>
                </a:r>
                <a:endParaRPr lang="ru-RU" sz="2000" dirty="0" smtClean="0"/>
              </a:p>
              <a:p>
                <a:pPr algn="l" rtl="0"/>
                <a:r>
                  <a:rPr lang="en-US" sz="2000" dirty="0" err="1" smtClean="0"/>
                  <a:t>Запрос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сравнивается 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для вычисления весов для собственного вывода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. </a:t>
                </a:r>
                <a:endParaRPr lang="ru-RU" sz="2000" dirty="0" smtClean="0"/>
              </a:p>
              <a:p>
                <a:pPr algn="l" rtl="0"/>
                <a:r>
                  <a:rPr lang="en-US" sz="2000" dirty="0" err="1" smtClean="0"/>
                  <a:t>ключ</a:t>
                </a:r>
                <a:r>
                  <a:rPr lang="en-US" sz="2000" dirty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сравнивается 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для расчета весов для выхода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-</a:t>
                </a:r>
                <a:r>
                  <a:rPr lang="en-US" sz="2000" dirty="0" err="1"/>
                  <a:t>th</a:t>
                </a:r>
                <a:r>
                  <a:rPr lang="en-US" sz="2000" dirty="0"/>
                  <a:t> вектор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/>
                  <a:t>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. </a:t>
                </a:r>
                <a:endParaRPr lang="ru-RU" sz="2000" dirty="0" smtClean="0"/>
              </a:p>
              <a:p>
                <a:r>
                  <a:rPr lang="en-US" sz="2000" b="1" i="1" dirty="0" err="1"/>
                  <a:t>значение</a:t>
                </a:r>
                <a:r>
                  <a:rPr lang="en-US" sz="2000" dirty="0" smtClean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используется как часть взвешенной суммы для вычисления каждого выходного вектора после вычисления весов. </a:t>
                </a:r>
                <a:endParaRPr lang="ru-RU" sz="2000" dirty="0" smtClean="0"/>
              </a:p>
              <a:p>
                <a:r>
                  <a:rPr lang="en-US" sz="2000" dirty="0" err="1" smtClean="0"/>
                  <a:t>мы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можем ввести три вектора (полученные матрицей трех весов):</a:t>
                </a:r>
                <a:endParaRPr lang="ru-RU" sz="2000" dirty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6"/>
                                <m:mcJc m:val="center"/>
                              </m:mcPr>
                            </m:mc>
                          </m:mcs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ru-RU" sz="2000" dirty="0"/>
              </a:p>
              <a:p>
                <a:pPr algn="l" rtl="0"/>
                <a:r>
                  <a:rPr lang="en-US" sz="2000" dirty="0"/>
                  <a:t>Все три матрицы весов должны иметь размерность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, </a:t>
                </a:r>
                <a:r>
                  <a:rPr lang="ru-RU" sz="2000" dirty="0" smtClean="0"/>
                  <a:t>где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размер окна (или входа). В этом случае выходной вектор можно рассчитать как "</a:t>
                </a:r>
                <a:r>
                  <a:rPr lang="en-US" sz="2000" dirty="0" smtClean="0"/>
                  <a:t>масштабированный точечный продукт "</a:t>
                </a:r>
                <a:br>
                  <a:rPr lang="en-US" sz="2000" dirty="0" smtClean="0"/>
                </a:br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  <a:blipFill>
                <a:blip r:embed="rId2"/>
                <a:stretch>
                  <a:fillRect l="-464" t="-9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321" y="4554691"/>
            <a:ext cx="3387643" cy="210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8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rmAutofit fontScale="90000"/>
          </a:bodyPr>
          <a:lstStyle/>
          <a:p>
            <a:pPr algn="l" rtl="0"/>
            <a:r>
              <a:rPr lang="ru-RU" b="1" dirty="0" err="1" smtClean="0"/>
              <a:t>полносвязная</a:t>
            </a:r>
            <a:r>
              <a:rPr lang="ru-RU" b="1" dirty="0" smtClean="0"/>
              <a:t> сеть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lvl="0">
              <a:spcBef>
                <a:spcPts val="0"/>
              </a:spcBef>
            </a:pPr>
            <a:r>
              <a:rPr lang="ru-RU" sz="2000" dirty="0"/>
              <a:t>Подход </a:t>
            </a:r>
            <a:r>
              <a:rPr lang="ru-RU" sz="2000" b="1" dirty="0" err="1"/>
              <a:t>Force-back</a:t>
            </a:r>
            <a:r>
              <a:rPr lang="ru-RU" sz="2000" b="1" dirty="0"/>
              <a:t> FCN</a:t>
            </a:r>
            <a:r>
              <a:rPr lang="ru-RU" sz="2000" dirty="0"/>
              <a:t> предполагает, </a:t>
            </a:r>
            <a:r>
              <a:rPr lang="ru-RU" sz="2000" dirty="0" smtClean="0"/>
              <a:t>что для каждого сегмента </a:t>
            </a:r>
            <a:r>
              <a:rPr lang="ru-RU" sz="2000" dirty="0"/>
              <a:t>должны быть </a:t>
            </a:r>
            <a:r>
              <a:rPr lang="ru-RU" sz="2000" dirty="0" smtClean="0"/>
              <a:t>предсказаны как следующие, так </a:t>
            </a:r>
            <a:r>
              <a:rPr lang="ru-RU" sz="2000" dirty="0"/>
              <a:t>и предыдущие </a:t>
            </a:r>
            <a:r>
              <a:rPr lang="ru-RU" sz="2000" dirty="0" smtClean="0"/>
              <a:t>значения.</a:t>
            </a:r>
            <a:r>
              <a:rPr lang="ru-RU" sz="2000" dirty="0"/>
              <a:t> Например, обратное прогнозирование может использоваться для вычисления ошибок и </a:t>
            </a:r>
            <a:r>
              <a:rPr lang="ru-RU" sz="2000" dirty="0" smtClean="0"/>
              <a:t>их уменьшения.</a:t>
            </a:r>
            <a:endParaRPr lang="ru-RU" sz="2000" dirty="0"/>
          </a:p>
          <a:p>
            <a:pPr lvl="0">
              <a:spcBef>
                <a:spcPts val="0"/>
              </a:spcBef>
            </a:pPr>
            <a:r>
              <a:rPr lang="ru-RU" sz="2000" dirty="0"/>
              <a:t>Сеть N-BEATS предлагает использовать стек </a:t>
            </a:r>
            <a:r>
              <a:rPr lang="ru-RU" sz="2000" dirty="0" smtClean="0"/>
              <a:t>сетей FCN</a:t>
            </a:r>
            <a:r>
              <a:rPr lang="en-US" sz="2000" dirty="0" smtClean="0"/>
              <a:t>N</a:t>
            </a:r>
            <a:r>
              <a:rPr lang="ru-RU" sz="2000" dirty="0" smtClean="0"/>
              <a:t>, </a:t>
            </a:r>
            <a:r>
              <a:rPr lang="ru-RU" sz="2000" dirty="0"/>
              <a:t>каждая из которых прогнозирует результат на основе ошибки предыдущей.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Пример </a:t>
            </a:r>
            <a:r>
              <a:rPr lang="ru-RU" sz="2000" b="1" dirty="0" err="1" smtClean="0"/>
              <a:t>Полносвязная</a:t>
            </a:r>
            <a:r>
              <a:rPr lang="ru-RU" sz="2000" b="1" dirty="0" smtClean="0"/>
              <a:t> </a:t>
            </a:r>
            <a:r>
              <a:rPr lang="ru-RU" sz="2000" b="1" dirty="0"/>
              <a:t>сеть N-BEATS</a:t>
            </a:r>
            <a:endParaRPr lang="ru-RU" sz="2000" dirty="0"/>
          </a:p>
          <a:p>
            <a:pPr lvl="0">
              <a:spcBef>
                <a:spcPts val="0"/>
              </a:spcBef>
            </a:pPr>
            <a:r>
              <a:rPr lang="ru-RU" sz="2000" dirty="0"/>
              <a:t>Идея  </a:t>
            </a:r>
            <a:r>
              <a:rPr lang="ru-RU" sz="2000" b="1" dirty="0"/>
              <a:t>N-BEATS</a:t>
            </a:r>
            <a:r>
              <a:rPr lang="ru-RU" sz="2000" dirty="0"/>
              <a:t>  заключается в следующем:</a:t>
            </a:r>
          </a:p>
          <a:p>
            <a:pPr lvl="0">
              <a:spcBef>
                <a:spcPts val="0"/>
              </a:spcBef>
            </a:pPr>
            <a:r>
              <a:rPr lang="ru-RU" sz="2000" b="1" dirty="0"/>
              <a:t>1 блок</a:t>
            </a:r>
            <a:r>
              <a:rPr lang="ru-RU" sz="2000" dirty="0"/>
              <a:t> -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сделать прогноз силы и назад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ru-RU" sz="2000" dirty="0" smtClean="0"/>
              <a:t>(</a:t>
            </a:r>
            <a:r>
              <a:rPr lang="ru-RU" sz="2000" dirty="0"/>
              <a:t>в выборке в обратном направлении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ru-RU" sz="2000" dirty="0" smtClean="0"/>
              <a:t>и </a:t>
            </a:r>
            <a:r>
              <a:rPr lang="ru-RU" sz="2000" dirty="0"/>
              <a:t>вне выборки в прямом направлении)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вычислить ошибку обратного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ru-RU" sz="2000" dirty="0" smtClean="0"/>
              <a:t>предсказания</a:t>
            </a:r>
            <a:r>
              <a:rPr lang="ru-RU" sz="2000" dirty="0"/>
              <a:t>.</a:t>
            </a:r>
          </a:p>
          <a:p>
            <a:pPr lvl="0">
              <a:spcBef>
                <a:spcPts val="0"/>
              </a:spcBef>
            </a:pPr>
            <a:r>
              <a:rPr lang="ru-RU" sz="2000" b="1" dirty="0"/>
              <a:t>2 блок</a:t>
            </a:r>
            <a:r>
              <a:rPr lang="ru-RU" sz="2000" dirty="0"/>
              <a:t> -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сделать прогноз ошибки в </a:t>
            </a:r>
            <a:r>
              <a:rPr lang="ru-RU" sz="2000" dirty="0" smtClean="0"/>
              <a:t>обратном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ru-RU" sz="2000" dirty="0" smtClean="0"/>
              <a:t>направлении</a:t>
            </a:r>
            <a:r>
              <a:rPr lang="en-US" sz="2000" dirty="0" smtClean="0"/>
              <a:t> </a:t>
            </a:r>
            <a:r>
              <a:rPr lang="ru-RU" sz="2000" dirty="0" smtClean="0"/>
              <a:t>и правильный </a:t>
            </a:r>
            <a:r>
              <a:rPr lang="ru-RU" sz="2000" dirty="0"/>
              <a:t>прогноз </a:t>
            </a: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 smtClean="0"/>
              <a:t>вперед </a:t>
            </a:r>
            <a:r>
              <a:rPr lang="ru-RU" sz="2000" dirty="0"/>
              <a:t>(сделанный из блока 1).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вычислить ошибку предсказания </a:t>
            </a:r>
            <a:endParaRPr lang="ru-RU" sz="2000" dirty="0" smtClean="0"/>
          </a:p>
          <a:p>
            <a:pPr lvl="0">
              <a:spcBef>
                <a:spcPts val="0"/>
              </a:spcBef>
            </a:pPr>
            <a:r>
              <a:rPr lang="ru-RU" sz="2000" dirty="0" smtClean="0"/>
              <a:t>повторить этап 2 и уточнить прогноз</a:t>
            </a:r>
            <a:br>
              <a:rPr lang="ru-RU" sz="2000" dirty="0" smtClean="0"/>
            </a:br>
            <a:r>
              <a:rPr lang="ru-RU" sz="2000" dirty="0" smtClean="0"/>
              <a:t> вне выборки.</a:t>
            </a:r>
            <a:endParaRPr 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817" y="2506587"/>
            <a:ext cx="5539539" cy="369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7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3300" b="1" dirty="0">
                <a:solidFill>
                  <a:srgbClr val="000000"/>
                </a:solidFill>
              </a:rPr>
              <a:t>Внимание </a:t>
            </a:r>
            <a:r>
              <a:rPr lang="ru-RU" sz="3300" b="1" dirty="0"/>
              <a:t>Пример временной свертки - </a:t>
            </a:r>
            <a:r>
              <a:rPr lang="ru-RU" sz="3300" b="1" dirty="0" err="1"/>
              <a:t>самовнимание</a:t>
            </a:r>
            <a:endParaRPr lang="ru-RU" altLang="ru-RU" sz="33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algn="l" rtl="0"/>
            <a:r>
              <a:rPr lang="en-US" sz="2000" dirty="0" smtClean="0"/>
              <a:t>Пример </a:t>
            </a:r>
            <a:r>
              <a:rPr lang="en-US" sz="2000" dirty="0"/>
              <a:t>Temporal-convolution - сеть самовнимания (запрос-ключ-значение) для многомерной классификации временных рядов.</a:t>
            </a:r>
            <a:endParaRPr lang="ru-RU" sz="16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175" y="1609897"/>
            <a:ext cx="7191375" cy="431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54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3200" b="1" dirty="0" smtClean="0">
                <a:solidFill>
                  <a:srgbClr val="000000"/>
                </a:solidFill>
              </a:rPr>
              <a:t>Сеть с вниманием. </a:t>
            </a:r>
            <a:r>
              <a:rPr lang="ru-RU" sz="3200" b="1" dirty="0"/>
              <a:t>Многоголовое </a:t>
            </a:r>
            <a:r>
              <a:rPr lang="ru-RU" sz="3200" b="1" dirty="0" smtClean="0"/>
              <a:t>внимание</a:t>
            </a:r>
            <a:endParaRPr lang="ru-RU" altLang="ru-RU" sz="32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r>
              <a:rPr lang="ru-RU" sz="2000" b="1" dirty="0"/>
              <a:t>Многоголовое внимание</a:t>
            </a:r>
            <a:endParaRPr lang="ru-RU" sz="2000" dirty="0"/>
          </a:p>
          <a:p>
            <a:r>
              <a:rPr lang="ru-RU" sz="2000" dirty="0"/>
              <a:t>Различительную силу </a:t>
            </a:r>
            <a:r>
              <a:rPr lang="ru-RU" sz="2000" dirty="0" err="1"/>
              <a:t>самовнимания</a:t>
            </a:r>
            <a:r>
              <a:rPr lang="ru-RU" sz="2000" dirty="0"/>
              <a:t> можно повысить, используя его ансамбль. Объединение может быть реализовано путем объединения нескольких слоев </a:t>
            </a:r>
            <a:r>
              <a:rPr lang="ru-RU" sz="2000" dirty="0" err="1"/>
              <a:t>самовнимания</a:t>
            </a:r>
            <a:r>
              <a:rPr lang="ru-RU" sz="2000" dirty="0"/>
              <a:t> параллельно (которые мы будем индексировать с помощью 𝑟), каждый с различной матрицей весов 𝑊𝑟𝑞, 𝑊𝑟𝑘, 𝑊𝑟𝑣. </a:t>
            </a:r>
            <a:endParaRPr lang="ru-RU" sz="2000" dirty="0" smtClean="0"/>
          </a:p>
          <a:p>
            <a:r>
              <a:rPr lang="ru-RU" sz="2000" dirty="0"/>
              <a:t>Для каждого входа 𝑥𝑖 каждая голова внимания производит другой выходной вектор 𝑦𝑟𝑖. Мы объединяем их и передаем через линейное преобразование, чтобы уменьшить размерность до. </a:t>
            </a:r>
            <a:endParaRPr lang="ru-RU" sz="2000" dirty="0" smtClean="0"/>
          </a:p>
          <a:p>
            <a:r>
              <a:rPr lang="ru-RU" sz="2000" i="1" dirty="0" smtClean="0"/>
              <a:t>Примечание</a:t>
            </a:r>
            <a:endParaRPr lang="ru-RU" sz="2000" dirty="0"/>
          </a:p>
          <a:p>
            <a:r>
              <a:rPr lang="ru-RU" sz="2000" dirty="0" smtClean="0"/>
              <a:t>можно </a:t>
            </a:r>
            <a:r>
              <a:rPr lang="ru-RU" sz="2000" dirty="0"/>
              <a:t>выделить:</a:t>
            </a:r>
          </a:p>
          <a:p>
            <a:pPr lvl="3"/>
            <a:r>
              <a:rPr lang="ru-RU" sz="2000" b="1" dirty="0"/>
              <a:t>Узкое</a:t>
            </a:r>
            <a:r>
              <a:rPr lang="ru-RU" sz="2000" dirty="0"/>
              <a:t> </a:t>
            </a:r>
            <a:r>
              <a:rPr lang="ru-RU" sz="2000" dirty="0" err="1"/>
              <a:t>самовнимание</a:t>
            </a:r>
            <a:r>
              <a:rPr lang="ru-RU" sz="2000" dirty="0"/>
              <a:t> с </a:t>
            </a:r>
            <a:r>
              <a:rPr lang="ru-RU" sz="2000" b="1" dirty="0"/>
              <a:t>несколькими головами</a:t>
            </a:r>
            <a:r>
              <a:rPr lang="ru-RU" sz="2000" dirty="0"/>
              <a:t> : разрезать входной вектор на r частей (если вектор имеет 256 измерений, и у нас есть 8 </a:t>
            </a:r>
            <a:r>
              <a:rPr lang="ru-RU" sz="2000" dirty="0" smtClean="0"/>
              <a:t>голов </a:t>
            </a:r>
            <a:r>
              <a:rPr lang="ru-RU" sz="2000" dirty="0"/>
              <a:t>внимания, мы разрезаем его на 8 частей по </a:t>
            </a:r>
            <a:r>
              <a:rPr lang="ru-RU" sz="2000" dirty="0" smtClean="0"/>
              <a:t>32 значения).</a:t>
            </a:r>
            <a:endParaRPr lang="ru-RU" sz="2000" dirty="0"/>
          </a:p>
          <a:p>
            <a:pPr lvl="3"/>
            <a:r>
              <a:rPr lang="ru-RU" sz="2000" b="1" dirty="0"/>
              <a:t>широкое</a:t>
            </a:r>
            <a:r>
              <a:rPr lang="ru-RU" sz="2000" dirty="0"/>
              <a:t> </a:t>
            </a:r>
            <a:r>
              <a:rPr lang="ru-RU" sz="2000" dirty="0" err="1"/>
              <a:t>самовнимание</a:t>
            </a:r>
            <a:r>
              <a:rPr lang="ru-RU" sz="2000" dirty="0"/>
              <a:t> с </a:t>
            </a:r>
            <a:r>
              <a:rPr lang="ru-RU" sz="2000" b="1" dirty="0"/>
              <a:t>несколькими </a:t>
            </a:r>
            <a:r>
              <a:rPr lang="ru-RU" sz="2000" b="1" dirty="0" smtClean="0"/>
              <a:t>головами</a:t>
            </a:r>
            <a:r>
              <a:rPr lang="ru-RU" sz="2000" dirty="0" smtClean="0"/>
              <a:t>: </a:t>
            </a:r>
            <a:r>
              <a:rPr lang="ru-RU" sz="2000" dirty="0"/>
              <a:t>создание матриц </a:t>
            </a:r>
            <a:r>
              <a:rPr lang="ru-RU" sz="2000" dirty="0" smtClean="0"/>
              <a:t>𝑟 </a:t>
            </a:r>
            <a:r>
              <a:rPr lang="ru-RU" sz="2000" dirty="0"/>
              <a:t>с полным размером </a:t>
            </a:r>
            <a:r>
              <a:rPr lang="ru-RU" sz="2000" dirty="0" smtClean="0"/>
              <a:t>(для </a:t>
            </a:r>
            <a:r>
              <a:rPr lang="ru-RU" sz="2000" dirty="0"/>
              <a:t>256 </a:t>
            </a:r>
            <a:r>
              <a:rPr lang="ru-RU" sz="2000" dirty="0" err="1"/>
              <a:t>dim</a:t>
            </a:r>
            <a:r>
              <a:rPr lang="ru-RU" sz="2000" dirty="0"/>
              <a:t> создайте 8 головок внимания, с 256 × 256 </a:t>
            </a:r>
            <a:r>
              <a:rPr lang="ru-RU" sz="2000" dirty="0" err="1"/>
              <a:t>dim</a:t>
            </a:r>
            <a:r>
              <a:rPr lang="ru-RU" sz="2000" dirty="0" smtClean="0"/>
              <a:t>.) </a:t>
            </a:r>
            <a:r>
              <a:rPr lang="ru-RU" sz="2000" dirty="0"/>
              <a:t>- Таким образом вы получите лучший результат за счет большего объема памяти и времени.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770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ru-RU" sz="3200" b="1" dirty="0"/>
              <a:t>Многоголовое внимание</a:t>
            </a:r>
            <a:endParaRPr lang="ru-RU" altLang="ru-RU" sz="32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</p:spPr>
            <p:txBody>
              <a:bodyPr>
                <a:noAutofit/>
              </a:bodyPr>
              <a:lstStyle/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000" dirty="0" smtClean="0"/>
                  <a:t> В векторе контекста самовнимания с несколькими головами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 dirty="0"/>
                  <a:t> можно представить как:</a:t>
                </a:r>
                <a:endParaRPr lang="ru-RU" sz="2000" dirty="0"/>
              </a:p>
              <a:p>
                <a:pPr marL="0" indent="0" algn="ctr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000" i="1" dirty="0" err="1" smtClean="0">
                        <a:latin typeface="Cambria Math" panose="02040503050406030204" pitchFamily="18" charset="0"/>
                      </a:rPr>
                      <m:t>𝑀𝑢𝑙𝑡𝑖𝐻𝑒𝑎𝑑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  <m:r>
                      <a:rPr lang="en-US" sz="2000" i="1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𝑐𝑜𝑛𝑐𝑎𝑡</m:t>
                    </m:r>
                    <m:d>
                      <m:dPr>
                        <m:begChr m:val="["/>
                        <m:endChr m:val="]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h𝑒𝑎</m:t>
                        </m:r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; …; </m:t>
                        </m:r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h𝑒𝑎</m:t>
                        </m:r>
                        <m:sSub>
                          <m:sSubPr>
                            <m:ctrlP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endParaRPr lang="ru-RU" sz="2000" dirty="0"/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2000" dirty="0" smtClean="0"/>
                  <a:t>где</a:t>
                </a:r>
                <a:r>
                  <a:rPr lang="en-US" sz="2000" dirty="0" smtClean="0"/>
                  <a:t>: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h𝑒𝑎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𝐴𝑡𝑡𝑒𝑛𝑡𝑖𝑜𝑛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ru-RU" sz="2000" dirty="0"/>
              </a:p>
              <a:p>
                <a:pPr marL="0" indent="0" algn="l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i="1" dirty="0" err="1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000" dirty="0"/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en-US" sz="2000" dirty="0"/>
                  <a:t> - матрица весов каждого удара головой.</a:t>
                </a:r>
                <a:endParaRPr lang="ru-RU" sz="2000" dirty="0"/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000" dirty="0"/>
                  <a:t> </a:t>
                </a:r>
                <a:r>
                  <a:rPr lang="en-US" sz="2000" dirty="0" smtClean="0"/>
                  <a:t>Пример </a:t>
                </a:r>
                <a:r>
                  <a:rPr lang="en-US" sz="2000" dirty="0"/>
                  <a:t>простой сети с многоголовым вниманием</a:t>
                </a:r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  <a:blipFill>
                <a:blip r:embed="rId2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597" y="3097317"/>
            <a:ext cx="611187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ru-RU" sz="3200" b="1" dirty="0"/>
              <a:t>Многоголовое </a:t>
            </a:r>
            <a:r>
              <a:rPr lang="ru-RU" sz="3200" b="1" dirty="0" smtClean="0"/>
              <a:t>внимание с маской</a:t>
            </a:r>
            <a:endParaRPr lang="ru-RU" altLang="ru-RU" sz="32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ru-RU" sz="2000" dirty="0" smtClean="0"/>
                  <a:t>Недостаток простого </a:t>
                </a:r>
                <a:r>
                  <a:rPr lang="ru-RU" sz="2000" dirty="0" err="1"/>
                  <a:t>самовнимания</a:t>
                </a:r>
                <a:r>
                  <a:rPr lang="ru-RU" sz="2000" dirty="0"/>
                  <a:t> состоит в том, что оно сопровождается влиянием прямого и предыдущего входов на каждый выход. Это приводит к нарушению требований причинно-следственной связи. Чтобы избежать этого, матрица весов должна быть преобразована в случайную форму (т.е. матрицу треугольника). Такую операцию можно выполнить путем его умножения на соответствующую матрицу-маску. Маскирование </a:t>
                </a:r>
                <a:r>
                  <a:rPr lang="ru-RU" sz="2000" dirty="0" err="1"/>
                  <a:t>самовнимания</a:t>
                </a:r>
                <a:r>
                  <a:rPr lang="ru-RU" sz="2000" dirty="0"/>
                  <a:t> позволяет использовать его как аналог модели авторегрессии.  Маскирование</a:t>
                </a:r>
                <a:r>
                  <a:rPr lang="ru-RU" sz="2000" dirty="0" smtClean="0"/>
                  <a:t> внимания </a:t>
                </a:r>
                <a:r>
                  <a:rPr lang="ru-RU" sz="2000" dirty="0"/>
                  <a:t>можно представить как</a:t>
                </a:r>
              </a:p>
              <a:p>
                <a:pPr marL="0" indent="0" algn="l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i="1" dirty="0" err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𝑀𝑄</m:t>
                              </m:r>
                              <m:sSup>
                                <m:sSup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 dirty="0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i="1" dirty="0" err="1" smtClean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000" dirty="0"/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2000" dirty="0" smtClean="0"/>
                  <a:t>где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/>
                  <a:t> маскирующая матрица - верхний треугольник, в следующем виде</a:t>
                </a:r>
                <a:endParaRPr lang="ru-RU" sz="2000" dirty="0"/>
              </a:p>
              <a:p>
                <a:pPr marL="0" indent="0" algn="l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000" dirty="0"/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000" dirty="0"/>
                  <a:t>Где мы используем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−∞</m:t>
                    </m:r>
                  </m:oMath>
                </a14:m>
                <a:r>
                  <a:rPr lang="en-US" sz="2000" dirty="0"/>
                  <a:t> поскольку мы хотим, чтобы эти элементы были равны нулю после </a:t>
                </a:r>
                <a:r>
                  <a:rPr lang="en-US" sz="2000" dirty="0" err="1"/>
                  <a:t>softmax</a:t>
                </a:r>
                <a:r>
                  <a:rPr lang="en-US" sz="2000" dirty="0"/>
                  <a:t>.</a:t>
                </a:r>
                <a:endParaRPr lang="ru-RU" sz="2000" dirty="0"/>
              </a:p>
              <a:p>
                <a:pPr marL="0" lvl="0" indent="0" algn="l" rtl="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ru-RU" altLang="ru-RU" sz="2000" dirty="0"/>
              </a:p>
              <a:p>
                <a:pPr algn="l" rtl="0">
                  <a:lnSpc>
                    <a:spcPct val="120000"/>
                  </a:lnSpc>
                </a:pPr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  <a:blipFill>
                <a:blip r:embed="rId2"/>
                <a:stretch>
                  <a:fillRect l="-464" r="-5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61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ru-RU" sz="3200" b="1" dirty="0"/>
              <a:t>Многоголовое внимание с маской</a:t>
            </a:r>
            <a:endParaRPr lang="ru-RU" altLang="ru-RU" sz="32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r>
              <a:rPr lang="ru-RU" sz="2000" i="1" dirty="0" smtClean="0"/>
              <a:t>Примечание</a:t>
            </a:r>
            <a:r>
              <a:rPr lang="ru-RU" sz="2000" i="1" dirty="0"/>
              <a:t>.</a:t>
            </a:r>
            <a:r>
              <a:rPr lang="ru-RU" sz="2000" dirty="0"/>
              <a:t>  Маскирование </a:t>
            </a:r>
            <a:r>
              <a:rPr lang="ru-RU" sz="2000" dirty="0" err="1" smtClean="0"/>
              <a:t>самовнимания</a:t>
            </a:r>
            <a:r>
              <a:rPr lang="ru-RU" sz="2000" dirty="0"/>
              <a:t>, чтобы элементы могли обращаться только к входным элементам, которые предшествуют им в последовательности. Обратите внимание, что символ умножения немного вводит в заблуждение: мы фактически устанавливаем замаскированные элементы (белые квадраты) на -∞.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88" y="2001808"/>
            <a:ext cx="5486400" cy="1981200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7201700" y="3484373"/>
            <a:ext cx="41350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Пример нескольких подходов </a:t>
            </a: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для</a:t>
            </a:r>
            <a:b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</a:b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многоголовое замаскированное самовнимание.</a:t>
            </a:r>
          </a:p>
          <a:p>
            <a:pPr algn="l" rtl="0"/>
            <a:r>
              <a:rPr lang="en-US" dirty="0">
                <a:solidFill>
                  <a:srgbClr val="000000"/>
                </a:solidFill>
                <a:latin typeface="Helvetica Neue"/>
              </a:rPr>
              <a:t/>
            </a:r>
            <a:br>
              <a:rPr lang="en-US" dirty="0">
                <a:solidFill>
                  <a:srgbClr val="000000"/>
                </a:solidFill>
                <a:latin typeface="Helvetica Neue"/>
              </a:rPr>
            </a:br>
            <a:endParaRPr lang="ru-RU" dirty="0"/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365" y="4304852"/>
            <a:ext cx="5618666" cy="2165416"/>
          </a:xfrm>
          <a:prstGeom prst="rect">
            <a:avLst/>
          </a:prstGeom>
        </p:spPr>
      </p:pic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142542" y="4247659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В памяти сжатого внимания </a:t>
            </a:r>
            <a:r>
              <a:rPr lang="ru-RU" dirty="0" err="1"/>
              <a:t>case</a:t>
            </a:r>
            <a:r>
              <a:rPr lang="ru-RU" dirty="0"/>
              <a:t> </a:t>
            </a:r>
            <a:r>
              <a:rPr lang="ru-RU" dirty="0" err="1"/>
              <a:t>conv</a:t>
            </a:r>
            <a:r>
              <a:rPr lang="ru-RU" dirty="0"/>
              <a:t> - означает 1𝑥1conv для уменьшения количества сверток при </a:t>
            </a:r>
            <a:r>
              <a:rPr lang="ru-RU" dirty="0" err="1"/>
              <a:t>самовнимании</a:t>
            </a:r>
            <a:r>
              <a:rPr lang="ru-RU" dirty="0"/>
              <a:t>. Это похоже на шумоподавление - вы теряете элементы данных. В </a:t>
            </a:r>
            <a:r>
              <a:rPr lang="ru-RU" dirty="0" err="1" smtClean="0"/>
              <a:t>самовнимании</a:t>
            </a:r>
            <a:r>
              <a:rPr lang="ru-RU" dirty="0" smtClean="0"/>
              <a:t> </a:t>
            </a:r>
            <a:r>
              <a:rPr lang="ru-RU" dirty="0"/>
              <a:t>декодера вы обрабатываете все данные вместе. При локальном внимании вы обрабатываете данные из каждой позиции скользящего окна отдельно и результаты </a:t>
            </a:r>
            <a:r>
              <a:rPr lang="ru-RU" dirty="0" err="1" smtClean="0"/>
              <a:t>объеденяем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71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en-US" sz="3200" b="1" dirty="0" err="1" smtClean="0"/>
              <a:t>Блок</a:t>
            </a:r>
            <a:r>
              <a:rPr lang="en-US" sz="3200" b="1" dirty="0" smtClean="0"/>
              <a:t> </a:t>
            </a:r>
            <a:r>
              <a:rPr lang="en-US" sz="3200" b="1" dirty="0"/>
              <a:t>трансформатора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lvl="0"/>
            <a:r>
              <a:rPr lang="ru-RU" sz="2000" dirty="0" smtClean="0"/>
              <a:t>Блок </a:t>
            </a:r>
            <a:r>
              <a:rPr lang="ru-RU" sz="2000" dirty="0"/>
              <a:t>трансформаторов состоит из:</a:t>
            </a:r>
          </a:p>
          <a:p>
            <a:pPr lvl="1"/>
            <a:r>
              <a:rPr lang="ru-RU" sz="2000" dirty="0"/>
              <a:t>слой </a:t>
            </a:r>
            <a:r>
              <a:rPr lang="ru-RU" sz="2000" dirty="0" err="1"/>
              <a:t>самовнимания</a:t>
            </a:r>
            <a:r>
              <a:rPr lang="ru-RU" sz="2000" dirty="0"/>
              <a:t>,</a:t>
            </a:r>
          </a:p>
          <a:p>
            <a:pPr lvl="1"/>
            <a:r>
              <a:rPr lang="ru-RU" sz="2000" dirty="0"/>
              <a:t>нормализация слоя,</a:t>
            </a:r>
          </a:p>
          <a:p>
            <a:pPr lvl="1"/>
            <a:r>
              <a:rPr lang="ru-RU" sz="2000" dirty="0"/>
              <a:t>слой прямой связи (один MLP применяется независимо к каждому вектору),</a:t>
            </a:r>
          </a:p>
          <a:p>
            <a:pPr lvl="1"/>
            <a:r>
              <a:rPr lang="ru-RU" sz="2000" dirty="0"/>
              <a:t>и еще одна нормализация слоя.</a:t>
            </a:r>
          </a:p>
          <a:p>
            <a:pPr lvl="1"/>
            <a:r>
              <a:rPr lang="ru-RU" sz="2000" dirty="0"/>
              <a:t>Остаточные соединения добавляются вокруг обоих перед нормализацией.</a:t>
            </a:r>
          </a:p>
          <a:p>
            <a:pPr lvl="0"/>
            <a:r>
              <a:rPr lang="ru-RU" sz="2000" i="1" dirty="0"/>
              <a:t>Примечание</a:t>
            </a:r>
            <a:endParaRPr lang="ru-RU" sz="2000" dirty="0"/>
          </a:p>
          <a:p>
            <a:pPr lvl="0"/>
            <a:r>
              <a:rPr lang="ru-RU" sz="2000" dirty="0"/>
              <a:t>Порядок различных компонентов не высечен на камне;</a:t>
            </a:r>
          </a:p>
          <a:p>
            <a:pPr lvl="0"/>
            <a:r>
              <a:rPr lang="ru-RU" sz="2000" dirty="0"/>
              <a:t>важно объединить </a:t>
            </a:r>
            <a:r>
              <a:rPr lang="ru-RU" sz="2000" dirty="0" err="1"/>
              <a:t>самовнимание</a:t>
            </a:r>
            <a:r>
              <a:rPr lang="ru-RU" sz="2000" dirty="0"/>
              <a:t> с локальной прямой связью, а также добавить нормализацию и остаточные связи.</a:t>
            </a:r>
          </a:p>
          <a:p>
            <a:pPr lvl="0"/>
            <a:r>
              <a:rPr lang="ru-RU" sz="2000" dirty="0"/>
              <a:t>в трансформаторе у вас может быть многоголовое внимание, и каждый MLP будет работать с другой головой.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775" y="4582730"/>
            <a:ext cx="5016263" cy="228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08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en-US" sz="3200" b="1" dirty="0" err="1"/>
              <a:t>Блок</a:t>
            </a:r>
            <a:r>
              <a:rPr lang="en-US" sz="3200" b="1" dirty="0"/>
              <a:t> </a:t>
            </a:r>
            <a:r>
              <a:rPr lang="en-US" sz="3200" b="1" dirty="0" err="1"/>
              <a:t>трансформатора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algn="l" rtl="0"/>
            <a:r>
              <a:rPr lang="en-US" sz="2000" u="sng" dirty="0"/>
              <a:t>Архитектура </a:t>
            </a:r>
            <a:r>
              <a:rPr lang="en-US" sz="2000" u="sng" dirty="0" err="1"/>
              <a:t>блока</a:t>
            </a:r>
            <a:r>
              <a:rPr lang="en-US" sz="2000" u="sng" dirty="0"/>
              <a:t> </a:t>
            </a:r>
            <a:r>
              <a:rPr lang="en-US" sz="2000" u="sng" dirty="0" err="1" smtClean="0"/>
              <a:t>не</a:t>
            </a:r>
            <a:r>
              <a:rPr lang="en-US" sz="2000" u="sng" dirty="0" smtClean="0"/>
              <a:t> </a:t>
            </a:r>
            <a:r>
              <a:rPr lang="en-US" sz="2000" u="sng" dirty="0" err="1"/>
              <a:t>содержит</a:t>
            </a:r>
            <a:r>
              <a:rPr lang="en-US" sz="2000" u="sng" dirty="0"/>
              <a:t> </a:t>
            </a:r>
            <a:r>
              <a:rPr lang="ru-RU" sz="2000" u="sng" dirty="0" smtClean="0"/>
              <a:t>сверток</a:t>
            </a:r>
            <a:r>
              <a:rPr lang="en-US" sz="2000" u="sng" dirty="0" smtClean="0"/>
              <a:t> </a:t>
            </a:r>
            <a:r>
              <a:rPr lang="en-US" sz="2000" u="sng" dirty="0"/>
              <a:t>- это полносвязная архитектура в исходной идее.</a:t>
            </a:r>
            <a:endParaRPr lang="en-US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375" y="1229567"/>
            <a:ext cx="6715125" cy="3057525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307975" y="493200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Обратите внимание, что классическая реализация трансформатора использует нормализацию слоя вместо пакетной нормализации.</a:t>
            </a:r>
            <a:endParaRPr lang="ru-RU" dirty="0"/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 rotWithShape="1">
          <a:blip r:embed="rId3"/>
          <a:srcRect r="49746"/>
          <a:stretch/>
        </p:blipFill>
        <p:spPr>
          <a:xfrm>
            <a:off x="6188365" y="4859089"/>
            <a:ext cx="245081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1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en-US" sz="3200" b="1" dirty="0" err="1"/>
              <a:t>Блок</a:t>
            </a:r>
            <a:r>
              <a:rPr lang="en-US" sz="3200" b="1" dirty="0"/>
              <a:t> </a:t>
            </a:r>
            <a:r>
              <a:rPr lang="en-US" sz="3200" b="1" dirty="0" err="1"/>
              <a:t>трансформатора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algn="l" rtl="0"/>
            <a:r>
              <a:rPr lang="en-US" dirty="0"/>
              <a:t>Архитектура блоков преобразования в стеке.</a:t>
            </a:r>
            <a:endParaRPr lang="en-US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27" y="1346926"/>
            <a:ext cx="9148559" cy="456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0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en-US" sz="3200" b="1" dirty="0" err="1"/>
              <a:t>Блок</a:t>
            </a:r>
            <a:r>
              <a:rPr lang="en-US" sz="3200" b="1" dirty="0"/>
              <a:t> </a:t>
            </a:r>
            <a:r>
              <a:rPr lang="en-US" sz="3200" b="1" dirty="0" err="1"/>
              <a:t>трансформатора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lvl="0">
              <a:spcBef>
                <a:spcPts val="0"/>
              </a:spcBef>
            </a:pPr>
            <a:r>
              <a:rPr lang="ru-RU" sz="2000" b="1" dirty="0"/>
              <a:t>Преобразователь с позиционным кодированием</a:t>
            </a:r>
            <a:r>
              <a:rPr lang="ru-RU" sz="2000" dirty="0"/>
              <a:t> . Главный недостаток реализации простого преобразователя (FC) в том, что он не может изменить порядок последовательности.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Одно из возможных решений - наделить модель определенным порядком - добавить информацию о ее положении к каждому образцу в серии. Мы называем это «информацией», </a:t>
            </a:r>
            <a:r>
              <a:rPr lang="ru-RU" sz="2000" b="1" dirty="0" smtClean="0"/>
              <a:t>позиционное </a:t>
            </a:r>
            <a:r>
              <a:rPr lang="ru-RU" sz="2000" b="1" dirty="0"/>
              <a:t>кодирование.</a:t>
            </a:r>
            <a:endParaRPr lang="ru-RU" sz="2000" dirty="0"/>
          </a:p>
          <a:p>
            <a:pPr lvl="0">
              <a:spcBef>
                <a:spcPts val="0"/>
              </a:spcBef>
            </a:pPr>
            <a:r>
              <a:rPr lang="ru-RU" sz="2000" u="sng" dirty="0"/>
              <a:t>Чтобы включить информацию о порядке последовательности, в архитектуру преобразователя </a:t>
            </a:r>
            <a:r>
              <a:rPr lang="ru-RU" sz="2000" u="sng" dirty="0" smtClean="0"/>
              <a:t>можно использовать </a:t>
            </a:r>
            <a:r>
              <a:rPr lang="ru-RU" sz="2000" u="sng" dirty="0"/>
              <a:t>кодирование положения.</a:t>
            </a:r>
            <a:endParaRPr lang="ru-RU" sz="2000" dirty="0"/>
          </a:p>
          <a:p>
            <a:pPr lvl="0">
              <a:spcBef>
                <a:spcPts val="0"/>
              </a:spcBef>
            </a:pPr>
            <a:r>
              <a:rPr lang="ru-RU" sz="2000" dirty="0"/>
              <a:t>Кодирование выполняется путем сопоставления значений временных шагов 𝑡: 𝑡 + 𝜏 с </a:t>
            </a:r>
            <a:r>
              <a:rPr lang="ru-RU" sz="2000" dirty="0" smtClean="0"/>
              <a:t>таблицей, </a:t>
            </a:r>
            <a:r>
              <a:rPr lang="ru-RU" sz="2000" dirty="0"/>
              <a:t>которая позволяет получить d-мерный код для каждого временного шага.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Позиционное кодирование должно выполняться как во время обучения, так и во время оценки.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Позиционное кодирование может быть выполнено как:</a:t>
            </a:r>
          </a:p>
          <a:p>
            <a:pPr lvl="1">
              <a:spcBef>
                <a:spcPts val="0"/>
              </a:spcBef>
            </a:pPr>
            <a:r>
              <a:rPr lang="ru-RU" sz="2000" dirty="0" err="1"/>
              <a:t>рандомизированная</a:t>
            </a:r>
            <a:r>
              <a:rPr lang="ru-RU" sz="2000" dirty="0"/>
              <a:t> кодировка (фиксируется как </a:t>
            </a:r>
            <a:r>
              <a:rPr lang="ru-RU" sz="2000" dirty="0" err="1"/>
              <a:t>гиперпараметр</a:t>
            </a:r>
            <a:r>
              <a:rPr lang="ru-RU" sz="2000" dirty="0"/>
              <a:t>).</a:t>
            </a:r>
          </a:p>
          <a:p>
            <a:pPr lvl="1">
              <a:spcBef>
                <a:spcPts val="0"/>
              </a:spcBef>
            </a:pPr>
            <a:r>
              <a:rPr lang="ru-RU" sz="2000" dirty="0" smtClean="0"/>
              <a:t>обученная кодировка (</a:t>
            </a:r>
            <a:r>
              <a:rPr lang="ru-RU" sz="2000" dirty="0" err="1" smtClean="0"/>
              <a:t>предобученный</a:t>
            </a:r>
            <a:r>
              <a:rPr lang="ru-RU" sz="2000" dirty="0" smtClean="0"/>
              <a:t> </a:t>
            </a:r>
            <a:r>
              <a:rPr lang="ru-RU" sz="2000" dirty="0" err="1"/>
              <a:t>гиперпараметр</a:t>
            </a:r>
            <a:r>
              <a:rPr lang="ru-RU" sz="2000" dirty="0"/>
              <a:t>).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фиксированное кодирование функции (в исходном предложении)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633" y="4635782"/>
            <a:ext cx="403860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7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en-US" sz="3200" b="1" dirty="0" err="1"/>
              <a:t>Блок</a:t>
            </a:r>
            <a:r>
              <a:rPr lang="en-US" sz="3200" b="1" dirty="0"/>
              <a:t> </a:t>
            </a:r>
            <a:r>
              <a:rPr lang="en-US" sz="3200" b="1" dirty="0" err="1"/>
              <a:t>трансформатора</a:t>
            </a:r>
            <a:endParaRPr lang="ru-RU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7166" y="692112"/>
                <a:ext cx="11832935" cy="6140153"/>
              </a:xfrm>
            </p:spPr>
            <p:txBody>
              <a:bodyPr>
                <a:noAutofit/>
              </a:bodyPr>
              <a:lstStyle/>
              <a:p>
                <a:pPr lvl="1" algn="l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u="sng" dirty="0" smtClean="0"/>
                  <a:t>В </a:t>
                </a:r>
                <a:r>
                  <a:rPr lang="en-US" sz="2000" u="sng" dirty="0"/>
                  <a:t>первоначально предложенное представление позиции </a:t>
                </a:r>
                <a:r>
                  <a:rPr lang="en-US" sz="2000" u="sng" dirty="0" smtClean="0"/>
                  <a:t/>
                </a:r>
                <a:br>
                  <a:rPr lang="en-US" sz="2000" u="sng" dirty="0" smtClean="0"/>
                </a:br>
                <a:r>
                  <a:rPr lang="en-US" sz="2000" u="sng" dirty="0" smtClean="0"/>
                  <a:t>кодирование</a:t>
                </a:r>
              </a:p>
              <a:p>
                <a:pPr marL="457200" lvl="1" indent="0" algn="l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/>
                                      <m:t>sin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/>
                                      <m:t>cos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/>
                                </m:m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/>
                                      <m:t>sin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/>
                                      <m:t>cos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/>
                                </m:mr>
                                <m:m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/>
                                </m:m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/>
                                      <m:t>sin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/2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/>
                                      <m:t>cos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/2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×1</m:t>
                          </m:r>
                        </m:sub>
                      </m:sSub>
                    </m:oMath>
                  </m:oMathPara>
                </a14:m>
                <a:endParaRPr lang="ru-RU" sz="2000" dirty="0"/>
              </a:p>
              <a:p>
                <a:pPr algn="l" rtl="0"/>
                <a:endParaRPr lang="ru-RU" sz="2000" dirty="0"/>
              </a:p>
              <a:p>
                <a:pPr marL="457200" lvl="1" indent="0" algn="l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ru-RU" alt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166" y="692112"/>
                <a:ext cx="11832935" cy="6140153"/>
              </a:xfrm>
              <a:blipFill>
                <a:blip r:embed="rId2"/>
                <a:stretch>
                  <a:fillRect t="-596"/>
                </a:stretch>
              </a:blipFill>
            </p:spPr>
            <p:txBody>
              <a:bodyPr/>
              <a:lstStyle/>
              <a:p>
                <a:pPr rtl="0" algn="l"/>
                <a:r>
                  <a:rPr lang="ru-RU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831" y="3973239"/>
            <a:ext cx="5970395" cy="28847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/>
              <p:cNvSpPr/>
              <p:nvPr/>
            </p:nvSpPr>
            <p:spPr>
              <a:xfrm>
                <a:off x="155575" y="4847410"/>
                <a:ext cx="4689890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rtl="0"/>
                <a:r>
                  <a:rPr lang="en-US" dirty="0"/>
                  <a:t>Пример 128-мерного позиционного кодирования для последовательности с максимальной длиной 50. Каждая строка представляет вектор внедрения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0" name="Прямоугольник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75" y="4847410"/>
                <a:ext cx="4689890" cy="1200329"/>
              </a:xfrm>
              <a:prstGeom prst="rect">
                <a:avLst/>
              </a:prstGeom>
              <a:blipFill>
                <a:blip r:embed="rId4"/>
                <a:stretch>
                  <a:fillRect l="-1170" t="-2538" b="-7107"/>
                </a:stretch>
              </a:blipFill>
            </p:spPr>
            <p:txBody>
              <a:bodyPr/>
              <a:lstStyle/>
              <a:p>
                <a:pPr rtl="0" algn="l"/>
                <a:r>
                  <a:rPr lang="ru-RU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31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0878" y="184666"/>
            <a:ext cx="3501544" cy="391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7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FCNN </a:t>
            </a:r>
            <a:r>
              <a:rPr lang="ru-RU" b="1" dirty="0"/>
              <a:t>Сеть нелинейной авторегрессии </a:t>
            </a:r>
            <a:r>
              <a:rPr lang="en-US" b="1" dirty="0" smtClean="0"/>
              <a:t>(NAR)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lvl="0"/>
            <a:r>
              <a:rPr lang="ru-RU" sz="2000" u="sng" dirty="0"/>
              <a:t>Другой подход </a:t>
            </a:r>
            <a:r>
              <a:rPr lang="ru-RU" sz="2000" u="sng" dirty="0" smtClean="0"/>
              <a:t>FCN</a:t>
            </a:r>
            <a:r>
              <a:rPr lang="en-US" sz="2000" u="sng" dirty="0" smtClean="0"/>
              <a:t>N</a:t>
            </a:r>
            <a:r>
              <a:rPr lang="ru-RU" sz="2000" u="sng" dirty="0" smtClean="0"/>
              <a:t> </a:t>
            </a:r>
            <a:r>
              <a:rPr lang="ru-RU" sz="2000" u="sng" dirty="0"/>
              <a:t>использует каждый прогнозируемый выход (или набор выходных данных) как часть входных данных.</a:t>
            </a:r>
            <a:endParaRPr lang="ru-RU" sz="2000" dirty="0"/>
          </a:p>
          <a:p>
            <a:pPr lvl="0"/>
            <a:r>
              <a:rPr lang="ru-RU" sz="2000" dirty="0"/>
              <a:t>В этом случае «</a:t>
            </a:r>
            <a:r>
              <a:rPr lang="ru-RU" sz="2000" dirty="0" err="1"/>
              <a:t>псевдорекуррентное</a:t>
            </a:r>
            <a:r>
              <a:rPr lang="ru-RU" sz="2000" dirty="0"/>
              <a:t> соединение» может быть реализовано посредством обратной связи.</a:t>
            </a:r>
          </a:p>
          <a:p>
            <a:pPr lvl="0"/>
            <a:r>
              <a:rPr lang="ru-RU" sz="2000" dirty="0"/>
              <a:t>Эти сети воплощают идею нелинейной модели авторегрессии (или  </a:t>
            </a:r>
            <a:r>
              <a:rPr lang="ru-RU" sz="2000" b="1" dirty="0"/>
              <a:t>нелинейной сети авторегрессии, NAR</a:t>
            </a:r>
            <a:r>
              <a:rPr lang="ru-RU" sz="2000" dirty="0"/>
              <a:t> ), где веса являются параметрами авторегрессии.</a:t>
            </a:r>
          </a:p>
          <a:p>
            <a:pPr lvl="0"/>
            <a:r>
              <a:rPr lang="ru-RU" sz="2000" dirty="0"/>
              <a:t>Пример нелинейной </a:t>
            </a:r>
            <a:r>
              <a:rPr lang="ru-RU" sz="2000" dirty="0" err="1"/>
              <a:t>авторегрессионной</a:t>
            </a:r>
            <a:r>
              <a:rPr lang="ru-RU" sz="2000" dirty="0"/>
              <a:t> сети.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000" y="3285223"/>
            <a:ext cx="7353521" cy="336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5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en-US" sz="3200" b="1" dirty="0" err="1"/>
              <a:t>Блок</a:t>
            </a:r>
            <a:r>
              <a:rPr lang="en-US" sz="3200" b="1" dirty="0"/>
              <a:t> </a:t>
            </a:r>
            <a:r>
              <a:rPr lang="en-US" sz="3200" b="1" dirty="0" err="1"/>
              <a:t>трансформатора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7166" y="692112"/>
            <a:ext cx="11832935" cy="6140153"/>
          </a:xfrm>
        </p:spPr>
        <p:txBody>
          <a:bodyPr>
            <a:noAutofit/>
          </a:bodyPr>
          <a:lstStyle/>
          <a:p>
            <a:endParaRPr lang="ru-RU" sz="2000" dirty="0"/>
          </a:p>
          <a:p>
            <a:pPr lvl="1"/>
            <a:r>
              <a:rPr lang="ru-RU" sz="2000" u="sng" dirty="0"/>
              <a:t>Как показано выше,</a:t>
            </a:r>
            <a:r>
              <a:rPr lang="ru-RU" sz="2000" dirty="0"/>
              <a:t>  извлечение признаков на основе </a:t>
            </a:r>
            <a:r>
              <a:rPr lang="ru-RU" sz="2000" dirty="0" err="1" smtClean="0"/>
              <a:t>трансформера</a:t>
            </a:r>
            <a:r>
              <a:rPr lang="ru-RU" sz="2000" dirty="0" smtClean="0"/>
              <a:t> </a:t>
            </a:r>
            <a:r>
              <a:rPr lang="ru-RU" sz="2000" dirty="0"/>
              <a:t>временных рядов состоит из встраивания входных данных, выполняемого полностью 1-мерной </a:t>
            </a:r>
            <a:r>
              <a:rPr lang="ru-RU" sz="2000" dirty="0" err="1"/>
              <a:t>сверточной</a:t>
            </a:r>
            <a:r>
              <a:rPr lang="ru-RU" sz="2000" dirty="0"/>
              <a:t> сетью и кодировщиком положения.</a:t>
            </a:r>
          </a:p>
          <a:p>
            <a:pPr lvl="1"/>
            <a:r>
              <a:rPr lang="ru-RU" sz="2000" dirty="0"/>
              <a:t>Причина, по которой кодирование позиций добавляется (вместо конкатенации), связана с высокой размерностью входных данных (N </a:t>
            </a:r>
            <a:r>
              <a:rPr lang="ru-RU" sz="2000" dirty="0" smtClean="0"/>
              <a:t>карт </a:t>
            </a:r>
            <a:r>
              <a:rPr lang="ru-RU" sz="2000" dirty="0"/>
              <a:t>- встраивание признаков).</a:t>
            </a:r>
          </a:p>
          <a:p>
            <a:pPr lvl="1"/>
            <a:r>
              <a:rPr lang="ru-RU" sz="2000" b="1" u="sng" dirty="0"/>
              <a:t>Добавив матрицу кодирования позиций, вы получите признаки </a:t>
            </a:r>
            <a:r>
              <a:rPr lang="ru-RU" sz="2000" b="1" u="sng" dirty="0" smtClean="0"/>
              <a:t>ортогональными, </a:t>
            </a:r>
            <a:r>
              <a:rPr lang="ru-RU" sz="2000" b="1" u="sng" dirty="0"/>
              <a:t>что означает </a:t>
            </a:r>
            <a:r>
              <a:rPr lang="ru-RU" sz="2000" b="1" u="sng" dirty="0" smtClean="0"/>
              <a:t>больше </a:t>
            </a:r>
            <a:r>
              <a:rPr lang="ru-RU" sz="2000" b="1" u="sng" dirty="0"/>
              <a:t>внимание к нескольким </a:t>
            </a:r>
            <a:r>
              <a:rPr lang="ru-RU" sz="2000" b="1" u="sng" dirty="0" smtClean="0"/>
              <a:t>головам.</a:t>
            </a:r>
            <a:endParaRPr lang="ru-RU" sz="2000" dirty="0"/>
          </a:p>
          <a:p>
            <a:pPr lvl="1"/>
            <a:r>
              <a:rPr lang="ru-RU" sz="2000" b="1" u="sng" dirty="0"/>
              <a:t>Кодирование позиции добавляет к данным лишь небольшие фрагменты выводов (например, шумы) - ожидается, что это не повлияет на полученную точность.</a:t>
            </a:r>
            <a:endParaRPr lang="ru-RU" sz="2000" dirty="0"/>
          </a:p>
          <a:p>
            <a:r>
              <a:rPr lang="ru-RU" sz="2000" dirty="0"/>
              <a:t>Пример многоголовой сети внимания для классификации временных рядов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775" y="4210216"/>
            <a:ext cx="9730471" cy="179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8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en-US" sz="3200" b="1" dirty="0" err="1"/>
              <a:t>Блок</a:t>
            </a:r>
            <a:r>
              <a:rPr lang="en-US" sz="3200" b="1" dirty="0"/>
              <a:t> </a:t>
            </a:r>
            <a:r>
              <a:rPr lang="en-US" sz="3200" b="1" dirty="0" err="1"/>
              <a:t>трансформатора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7166" y="692112"/>
            <a:ext cx="11832935" cy="6140153"/>
          </a:xfrm>
        </p:spPr>
        <p:txBody>
          <a:bodyPr>
            <a:noAutofit/>
          </a:bodyPr>
          <a:lstStyle/>
          <a:p>
            <a:pPr lvl="1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i="1" dirty="0">
                <a:solidFill>
                  <a:srgbClr val="000000"/>
                </a:solidFill>
              </a:rPr>
              <a:t>Примечание. </a:t>
            </a:r>
            <a:r>
              <a:rPr lang="en-US" sz="2000" dirty="0">
                <a:solidFill>
                  <a:srgbClr val="000000"/>
                </a:solidFill>
              </a:rPr>
              <a:t>Блок трансформатора следует отличать от </a:t>
            </a:r>
            <a:r>
              <a:rPr lang="en-US" sz="2000" b="1" dirty="0">
                <a:solidFill>
                  <a:srgbClr val="000000"/>
                </a:solidFill>
              </a:rPr>
              <a:t>модель кодера-декодера трансформатора </a:t>
            </a:r>
            <a:r>
              <a:rPr lang="en-US" sz="2000" dirty="0">
                <a:solidFill>
                  <a:srgbClr val="000000"/>
                </a:solidFill>
              </a:rPr>
              <a:t>Пример модели кодера-декодера преобразователя прогнозирования временных рядов</a:t>
            </a:r>
          </a:p>
          <a:p>
            <a:pPr lvl="1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60" y="2433780"/>
            <a:ext cx="6140450" cy="3419423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76" y="2873431"/>
            <a:ext cx="4686300" cy="3714750"/>
          </a:xfrm>
          <a:prstGeom prst="rect">
            <a:avLst/>
          </a:prstGeom>
        </p:spPr>
      </p:pic>
      <p:sp>
        <p:nvSpPr>
          <p:cNvPr id="33" name="Прямоугольник 32"/>
          <p:cNvSpPr/>
          <p:nvPr/>
        </p:nvSpPr>
        <p:spPr>
          <a:xfrm>
            <a:off x="5003219" y="1541372"/>
            <a:ext cx="64966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i="1" dirty="0" smtClean="0">
                <a:solidFill>
                  <a:srgbClr val="000000"/>
                </a:solidFill>
                <a:latin typeface="georgia" panose="02040502050405020303" pitchFamily="18" charset="0"/>
              </a:rPr>
              <a:t>Примечание. </a:t>
            </a: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В 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запрос внимания декодер-кодировщик и ключ получены от кодировщика, а значение - из входных данных декодера.</a:t>
            </a:r>
          </a:p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Пример модели кодировщика-декодера с пакетным преобразователем прогнозирования временных рядов</a:t>
            </a:r>
            <a:endParaRPr lang="en-US" b="0" i="0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96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en-US" sz="3200" b="1" dirty="0" err="1"/>
              <a:t>Блок</a:t>
            </a:r>
            <a:r>
              <a:rPr lang="en-US" sz="3200" b="1" dirty="0"/>
              <a:t> </a:t>
            </a:r>
            <a:r>
              <a:rPr lang="en-US" sz="3200" b="1" dirty="0" err="1"/>
              <a:t>трансформатора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7166" y="692112"/>
            <a:ext cx="11832935" cy="6140153"/>
          </a:xfrm>
        </p:spPr>
        <p:txBody>
          <a:bodyPr>
            <a:noAutofit/>
          </a:bodyPr>
          <a:lstStyle/>
          <a:p>
            <a:pPr lvl="1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Несколько статей предложили ряд модификаций внимания для временных рядов.</a:t>
            </a:r>
            <a:br>
              <a:rPr lang="en-US" sz="2000" dirty="0"/>
            </a:br>
            <a:r>
              <a:rPr lang="en-US" sz="2000" dirty="0"/>
              <a:t>Один из самых популярных - </a:t>
            </a:r>
            <a:r>
              <a:rPr lang="en-US" sz="2000" b="1" dirty="0"/>
              <a:t>Закрытый линейный блок</a:t>
            </a:r>
            <a:endParaRPr lang="ru-RU" alt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" y="1496051"/>
            <a:ext cx="5962650" cy="4000500"/>
          </a:xfrm>
          <a:prstGeom prst="rect">
            <a:avLst/>
          </a:prstGeom>
        </p:spPr>
      </p:pic>
      <p:sp>
        <p:nvSpPr>
          <p:cNvPr id="32" name="Прямоугольник 31"/>
          <p:cNvSpPr/>
          <p:nvPr/>
        </p:nvSpPr>
        <p:spPr>
          <a:xfrm>
            <a:off x="6727825" y="1684337"/>
            <a:ext cx="4823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Другой - блок временного внимания.</a:t>
            </a:r>
            <a:endParaRPr lang="ru-RU" dirty="0"/>
          </a:p>
        </p:txBody>
      </p:sp>
      <p:pic>
        <p:nvPicPr>
          <p:cNvPr id="34" name="Рисунок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625" y="2007364"/>
            <a:ext cx="4976156" cy="2077059"/>
          </a:xfrm>
          <a:prstGeom prst="rect">
            <a:avLst/>
          </a:prstGeom>
        </p:spPr>
      </p:pic>
      <p:sp>
        <p:nvSpPr>
          <p:cNvPr id="29" name="Прямоугольник 28"/>
          <p:cNvSpPr/>
          <p:nvPr/>
        </p:nvSpPr>
        <p:spPr>
          <a:xfrm>
            <a:off x="7189143" y="4083888"/>
            <a:ext cx="33201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Блок сжатия и возбуждения </a:t>
            </a: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/>
            </a:r>
            <a:b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</a:b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в качестве 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альтернативное внимание</a:t>
            </a:r>
            <a:endParaRPr lang="ru-RU" dirty="0"/>
          </a:p>
        </p:txBody>
      </p:sp>
      <p:sp>
        <p:nvSpPr>
          <p:cNvPr id="30" name="AutoShape 2" descr="image.png"/>
          <p:cNvSpPr>
            <a:spLocks noChangeAspect="1" noChangeArrowheads="1"/>
          </p:cNvSpPr>
          <p:nvPr/>
        </p:nvSpPr>
        <p:spPr bwMode="auto">
          <a:xfrm>
            <a:off x="2593975" y="2293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33" name="Рисунок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122" y="4730219"/>
            <a:ext cx="4944459" cy="194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2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b="1" dirty="0" smtClean="0"/>
              <a:t>FCNN </a:t>
            </a:r>
            <a:r>
              <a:rPr lang="ru-RU" b="1" dirty="0" smtClean="0"/>
              <a:t>Сеть нелинейной авторегрессии </a:t>
            </a:r>
            <a:r>
              <a:rPr lang="en-US" b="1" dirty="0" smtClean="0"/>
              <a:t>(NAR)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r>
              <a:rPr lang="ru-RU" sz="2000" dirty="0"/>
              <a:t>Если в нелинейной авторегрессии, помимо повторного использования прогнозов в качестве входных данных, используются другие данные, подход можно назвать сетью нелинейной авторегрессии с экзогенными факторами (NARX).</a:t>
            </a:r>
          </a:p>
          <a:p>
            <a:r>
              <a:rPr lang="ru-RU" sz="2000" dirty="0"/>
              <a:t>Подходы NAR и NARX сегодня не популярны из-за низкой устойчивости к проблемам вывода (выбросы, градиентный взрыв и т. Д.).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089" y="2430875"/>
            <a:ext cx="4700036" cy="40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9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endParaRPr lang="ru-RU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67469" y="717846"/>
                <a:ext cx="11374451" cy="6140153"/>
              </a:xfrm>
            </p:spPr>
            <p:txBody>
              <a:bodyPr>
                <a:noAutofit/>
              </a:bodyPr>
              <a:lstStyle/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2000" dirty="0" smtClean="0"/>
                  <a:t>Самый популярный подход в применении нейронных сетей к временным </a:t>
                </a:r>
                <a:r>
                  <a:rPr lang="en-US" sz="2000" dirty="0" err="1" smtClean="0"/>
                  <a:t>рядам</a:t>
                </a:r>
                <a:r>
                  <a:rPr lang="en-US" sz="2000" dirty="0" smtClean="0"/>
                  <a:t> </a:t>
                </a:r>
                <a:r>
                  <a:rPr lang="ru-RU" sz="2000" dirty="0" smtClean="0"/>
                  <a:t>для задач классификации </a:t>
                </a:r>
                <a:r>
                  <a:rPr lang="en-US" sz="2000" dirty="0" smtClean="0"/>
                  <a:t>- ​​это сверточные сети.</a:t>
                </a:r>
              </a:p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2000" dirty="0" smtClean="0"/>
                  <a:t> </a:t>
                </a:r>
                <a:r>
                  <a:rPr lang="en-US" sz="2000" dirty="0"/>
                  <a:t>Во многих случаях необходима только одномерная свертка (из-за одномерного представления временных рядов). </a:t>
                </a:r>
                <a:endParaRPr lang="en-US" sz="2000" dirty="0" smtClean="0"/>
              </a:p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2000" dirty="0" smtClean="0"/>
                  <a:t>В </a:t>
                </a:r>
                <a:r>
                  <a:rPr lang="en-US" sz="2000" dirty="0"/>
                  <a:t>1d свертку можно описать как</a:t>
                </a:r>
                <a:endParaRPr lang="ru-RU" sz="2000" dirty="0"/>
              </a:p>
              <a:p>
                <a:pPr marL="0" indent="0" algn="l" rtl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𝑙𝑎𝑔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</a:pPr>
                <a:r>
                  <a:rPr lang="ru-RU" sz="2000" dirty="0" smtClean="0"/>
                  <a:t>где</a:t>
                </a:r>
                <a:r>
                  <a:rPr lang="en-US" sz="2000" dirty="0" smtClean="0"/>
                  <a:t>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dirty="0"/>
                  <a:t> - матрица весов,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,...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000" dirty="0"/>
                  <a:t> это размер ядра.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𝑙𝑎𝑔</m:t>
                        </m:r>
                      </m:sub>
                    </m:sSub>
                  </m:oMath>
                </a14:m>
                <a:r>
                  <a:rPr lang="en-US" sz="2000" dirty="0"/>
                  <a:t> это так называемая матрица свертки или запаздывания входных данных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= (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 …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/>
                  <a:t> размер ввода,</a:t>
                </a:r>
                <a:endParaRPr lang="ru-RU" sz="2000" dirty="0"/>
              </a:p>
              <a:p>
                <a:pPr marL="0" indent="0" algn="l" rtl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𝑙𝑎𝑔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/>
                              <m:e/>
                              <m:e/>
                              <m:e/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2000" dirty="0"/>
                  <a:t>Пример 1-мерной свертки</a:t>
                </a:r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7469" y="717846"/>
                <a:ext cx="11374451" cy="6140153"/>
              </a:xfrm>
              <a:blipFill>
                <a:blip r:embed="rId2"/>
                <a:stretch>
                  <a:fillRect l="-482" t="-5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112" y="5229225"/>
            <a:ext cx="421957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1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</a:t>
            </a:r>
            <a:endParaRPr lang="ru-RU" dirty="0"/>
          </a:p>
        </p:txBody>
      </p:sp>
      <p:pic>
        <p:nvPicPr>
          <p:cNvPr id="2050" name="Picture 2" descr="Simple 1D convolutional neural network (CNN) architecture with two... | 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5" y="1442448"/>
            <a:ext cx="5965825" cy="515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ulticlass Damage Identification in a Full-Scale Bridge Using Optimally  Tuned One-Dimensional Convolutional Neural Network | Journal of Computing  in Civil Engineering | Vol 36, No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244" y="2591407"/>
            <a:ext cx="5852160" cy="362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единительная линия 4"/>
          <p:cNvCxnSpPr/>
          <p:nvPr/>
        </p:nvCxnSpPr>
        <p:spPr>
          <a:xfrm flipV="1">
            <a:off x="2286000" y="4886325"/>
            <a:ext cx="1533525" cy="981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>
            <a:off x="1743075" y="4259953"/>
            <a:ext cx="2076450" cy="67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23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</a:t>
            </a:r>
            <a:endParaRPr lang="ru-RU" dirty="0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 flipV="1">
            <a:off x="2286000" y="4886325"/>
            <a:ext cx="1533525" cy="981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>
            <a:off x="1743075" y="4259953"/>
            <a:ext cx="2076450" cy="67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One-dimensional convolutional neural network (1D-CNN) models used in... | 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690688"/>
            <a:ext cx="11564860" cy="434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31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074" name="Picture 2" descr="One-dimensional convolutional neural network (1D-CNN) model... | Download 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901" y="204360"/>
            <a:ext cx="8448674" cy="379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1D convolutional neural networks and applications: A survey - ScienceDir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" y="3700462"/>
            <a:ext cx="4914900" cy="305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72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1157</TotalTime>
  <Words>1075</Words>
  <Application>Microsoft Office PowerPoint</Application>
  <PresentationFormat>Широкоэкранный</PresentationFormat>
  <Paragraphs>238</Paragraphs>
  <Slides>42</Slides>
  <Notes>0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51" baseType="lpstr">
      <vt:lpstr>Arial</vt:lpstr>
      <vt:lpstr>Calibri</vt:lpstr>
      <vt:lpstr>Calibri Light</vt:lpstr>
      <vt:lpstr>Cambria</vt:lpstr>
      <vt:lpstr>Cambria Math</vt:lpstr>
      <vt:lpstr>georgia</vt:lpstr>
      <vt:lpstr>Helvetica Neue</vt:lpstr>
      <vt:lpstr>Times New Roman</vt:lpstr>
      <vt:lpstr>Тема Office</vt:lpstr>
      <vt:lpstr>Использование методов глубокого обучения в анализе временных рядов</vt:lpstr>
      <vt:lpstr>Полносвязная сеть</vt:lpstr>
      <vt:lpstr>полносвязная сеть</vt:lpstr>
      <vt:lpstr>FCNN Сеть нелинейной авторегрессии (NAR)</vt:lpstr>
      <vt:lpstr>FCNN Сеть нелинейной авторегрессии (NAR)</vt:lpstr>
      <vt:lpstr>1-мерная сверточная нейронная сеть</vt:lpstr>
      <vt:lpstr>примеры</vt:lpstr>
      <vt:lpstr>примеры</vt:lpstr>
      <vt:lpstr>примеры</vt:lpstr>
      <vt:lpstr>1-мерная сверточная нейронная сеть</vt:lpstr>
      <vt:lpstr>1-мерная сверточная нейронная сеть. Расширенная свертка</vt:lpstr>
      <vt:lpstr>1-мерная сверточная нейронная сеть</vt:lpstr>
      <vt:lpstr>1-мерная сверточная нейронная сеть</vt:lpstr>
      <vt:lpstr>1-мерная сверточная нейронная сеть</vt:lpstr>
      <vt:lpstr>1-мерная сверточная нейронная сеть. 1д ResNet</vt:lpstr>
      <vt:lpstr>1-мерная сверточная нейронная сеть. InceptionTime</vt:lpstr>
      <vt:lpstr>1-мерная сверточная нейронная сеть.  Пример с выбором признаков</vt:lpstr>
      <vt:lpstr>1-мерная сверточная нейронная сеть. Расширенная свертка</vt:lpstr>
      <vt:lpstr>1-мерная сверточная нейронная сеть. Расширенная свертка</vt:lpstr>
      <vt:lpstr>1-d CNN. Сеть глубокой временной свертки (deepTCN).</vt:lpstr>
      <vt:lpstr>Сеть на основе внимания</vt:lpstr>
      <vt:lpstr>Сети на основе внимания</vt:lpstr>
      <vt:lpstr>Сети на основе внимания</vt:lpstr>
      <vt:lpstr>Сети на основе внимания</vt:lpstr>
      <vt:lpstr>Сети на основе внимания. Самовнимание</vt:lpstr>
      <vt:lpstr>Сети на основе внимания. Самовнимание</vt:lpstr>
      <vt:lpstr>Сети на основе внимания</vt:lpstr>
      <vt:lpstr>Сети на основе внимания</vt:lpstr>
      <vt:lpstr>Сети на основе внимания</vt:lpstr>
      <vt:lpstr>Внимание Пример временной свертки - самовнимание</vt:lpstr>
      <vt:lpstr>Сеть с вниманием. Многоголовое внимание</vt:lpstr>
      <vt:lpstr>Сеть с вниманием. Многоголовое внимание</vt:lpstr>
      <vt:lpstr>Сеть с вниманием. Многоголовое внимание с маской</vt:lpstr>
      <vt:lpstr>Сеть с вниманием. Многоголовое внимание с маской</vt:lpstr>
      <vt:lpstr>Сеть с вниманием. Блок трансформатора</vt:lpstr>
      <vt:lpstr>Сеть с вниманием. Блок трансформатора</vt:lpstr>
      <vt:lpstr>Сеть с вниманием. Блок трансформатора</vt:lpstr>
      <vt:lpstr>Сеть с вниманием. Блок трансформатора</vt:lpstr>
      <vt:lpstr>Сеть с вниманием. Блок трансформатора</vt:lpstr>
      <vt:lpstr>Сеть с вниманием. Блок трансформатора</vt:lpstr>
      <vt:lpstr>Сеть с вниманием. Блок трансформатора</vt:lpstr>
      <vt:lpstr>Сеть с вниманием. Блок трансформатора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AutoRegressive Moving Average models</dc:title>
  <dc:creator>Ронкин Михаил Владимирович</dc:creator>
  <cp:lastModifiedBy>Ронкин Михаил Владимирович</cp:lastModifiedBy>
  <cp:revision>225</cp:revision>
  <dcterms:created xsi:type="dcterms:W3CDTF">2021-11-21T16:45:21Z</dcterms:created>
  <dcterms:modified xsi:type="dcterms:W3CDTF">2024-05-16T13:24:33Z</dcterms:modified>
</cp:coreProperties>
</file>